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EQ7/+EnLAc74U+FSIs4ndSEQG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43" autoAdjust="0"/>
  </p:normalViewPr>
  <p:slideViewPr>
    <p:cSldViewPr snapToGrid="0">
      <p:cViewPr>
        <p:scale>
          <a:sx n="100" d="100"/>
          <a:sy n="100" d="100"/>
        </p:scale>
        <p:origin x="-802" y="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6896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s.la10.r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Немного об ...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19264" y="3212976"/>
            <a:ext cx="6400800" cy="91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/>
              <a:t>Оперативной Картографии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603263" y="5062216"/>
            <a:ext cx="1902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Liza</a:t>
            </a:r>
            <a:r>
              <a:rPr lang="ru-RU" sz="18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Alert</a:t>
            </a:r>
            <a:r>
              <a:rPr lang="ru-RU" sz="18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, 2017</a:t>
            </a:r>
            <a:endParaRPr sz="1800" b="0" i="0" u="none" strike="noStrike" cap="none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ред. </a:t>
            </a:r>
            <a:r>
              <a:rPr lang="ru-RU" sz="1800" b="0" i="0" u="none" strike="noStrike" cap="none" dirty="0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04.2023 </a:t>
            </a:r>
            <a:r>
              <a:rPr lang="ru-RU" sz="18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  <a:endParaRPr sz="1800" b="0" i="0" u="none" strike="noStrike" cap="none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Запуск служебной копии OZI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Запустить OZI.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Загрузить карту ГГЦ или спутниковый снимок.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Если удобнее обрабатывать треки видя сетку, то загрузить точки сетки.</a:t>
            </a:r>
            <a:endParaRPr sz="1800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sp>
        <p:nvSpPr>
          <p:cNvPr id="173" name="Google Shape;173;p9"/>
          <p:cNvSpPr txBox="1"/>
          <p:nvPr/>
        </p:nvSpPr>
        <p:spPr>
          <a:xfrm>
            <a:off x="572619" y="2348880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Итого: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539552" y="3068960"/>
            <a:ext cx="8229600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Ноутбук на столе и подключен к сети 220.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Запущены две копии OZI для координатора (топо и спутник), с сеткой, всеми имеющимися треками и точками.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Запущена третья (служебная) копия OZI для обработки треков и точек.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USB-порт воткнут кабель mini-USB.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Запущен файловый менеджер (FAR, Explorer) и настроен на папку комплекта.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Рядом кружка Starbucs с кофе.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2915816" y="5597372"/>
            <a:ext cx="321375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380"/>
              <a:buFont typeface="Calibri"/>
              <a:buNone/>
            </a:pPr>
            <a:r>
              <a:rPr lang="ru-RU" sz="2380" i="1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Мы готовы к работе</a:t>
            </a:r>
            <a:endParaRPr sz="2380" i="1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9" descr="http://www.playcast.ru/uploads/2016/05/17/1868325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4610842"/>
            <a:ext cx="1834371" cy="187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Подготовка навигаторов</a:t>
            </a: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Подключение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ru-RU" sz="2590"/>
              <a:t>Очистка старого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ru-RU" sz="2590"/>
              <a:t>Заливка карты, спутника, сетки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Отключение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Включение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ru-RU" sz="2590"/>
              <a:t>Проверка заряда батарей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ru-RU" sz="2590"/>
              <a:t>Проверка датума, севера и настройки записи трека.</a:t>
            </a:r>
            <a:endParaRPr sz="259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ru-RU" sz="2590"/>
              <a:t>Ожидание позиционирования, проверка заливки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ru-RU" sz="2590"/>
              <a:t>Очистка текущего трека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Выключение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Подключение навигатора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Подключаем</a:t>
            </a:r>
            <a:r>
              <a:rPr lang="ru-RU" sz="1800"/>
              <a:t> навигатор к кабелю mini-USB. </a:t>
            </a:r>
            <a:r>
              <a:rPr lang="ru-RU" sz="1400" i="1"/>
              <a:t>Разъем у разных моделей находится в разных местах (прикрыт резиновой заглушкой)</a:t>
            </a:r>
            <a:r>
              <a:rPr lang="ru-RU" sz="1800" i="1"/>
              <a:t>.</a:t>
            </a:r>
            <a:r>
              <a:rPr lang="ru-RU" sz="1800"/>
              <a:t>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Ожидаем</a:t>
            </a:r>
            <a:r>
              <a:rPr lang="ru-RU" sz="1800"/>
              <a:t> когда ноутбук «увидит» навигатор. </a:t>
            </a:r>
            <a:r>
              <a:rPr lang="ru-RU" sz="1400" i="1"/>
              <a:t>На экране навигатора отобразится специальная картинка. После этого в доступе на ноутбуке появятся один или два новых диска.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⮚"/>
            </a:pPr>
            <a:r>
              <a:rPr lang="ru-RU" sz="1400">
                <a:solidFill>
                  <a:srgbClr val="002060"/>
                </a:solidFill>
              </a:rPr>
              <a:t>Если конкретный навигатор подключается к нашему ноутбуку первый раз, то подключение может занять долгое время. Ноутбук в это время показывает, что он ищет драйвер.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⮚"/>
            </a:pPr>
            <a:r>
              <a:rPr lang="ru-RU" sz="1400">
                <a:solidFill>
                  <a:srgbClr val="C00000"/>
                </a:solidFill>
              </a:rPr>
              <a:t>Если после подключения совсем ничего не происходит, либо навигатор не показывает ожидаемой картинки, в первую очередь проверьте кабель USB. Попробуйте его поменять. Если ничего не помогает, то это относится к </a:t>
            </a:r>
            <a:r>
              <a:rPr lang="ru-RU" sz="1400" u="sng">
                <a:solidFill>
                  <a:srgbClr val="C00000"/>
                </a:solidFill>
              </a:rPr>
              <a:t>Продвинутому уровню</a:t>
            </a:r>
            <a:r>
              <a:rPr lang="ru-RU" sz="1400">
                <a:solidFill>
                  <a:srgbClr val="C00000"/>
                </a:solidFill>
              </a:rPr>
              <a:t> («Навигатор не виден с ноутбука»). Свяжитесь с картографом. </a:t>
            </a:r>
            <a:endParaRPr/>
          </a:p>
          <a:p>
            <a:pPr marL="742950" lvl="1" indent="-1968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/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5112" y="3933056"/>
            <a:ext cx="2426251" cy="199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789" y="3976070"/>
            <a:ext cx="1551921" cy="1951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>
            <a:off x="6090284" y="4787083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6488" y="3957036"/>
            <a:ext cx="1121170" cy="197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0816" y="3960902"/>
            <a:ext cx="2292620" cy="198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3455438" y="4846231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1910616" y="4831471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Очистка старого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01" name="Google Shape;201;p12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Переходим</a:t>
            </a:r>
            <a:r>
              <a:rPr lang="ru-RU" sz="1800"/>
              <a:t> на основной диск навигатора и </a:t>
            </a:r>
            <a:r>
              <a:rPr lang="ru-RU" sz="1800" u="sng"/>
              <a:t>заходим</a:t>
            </a:r>
            <a:r>
              <a:rPr lang="ru-RU" sz="1800"/>
              <a:t> в папку </a:t>
            </a:r>
            <a:r>
              <a:rPr lang="ru-RU" sz="1800">
                <a:solidFill>
                  <a:srgbClr val="0000FF"/>
                </a:solidFill>
              </a:rPr>
              <a:t>Garmin</a:t>
            </a:r>
            <a:r>
              <a:rPr lang="ru-RU" sz="1800"/>
              <a:t>. </a:t>
            </a:r>
            <a:r>
              <a:rPr lang="ru-RU" sz="1400" i="1"/>
              <a:t>Основной диск обычно первый. Надежный признак: на нем должна быть папка </a:t>
            </a:r>
            <a:r>
              <a:rPr lang="ru-RU" sz="1400" i="1">
                <a:solidFill>
                  <a:srgbClr val="0000FF"/>
                </a:solidFill>
              </a:rPr>
              <a:t>Garmin</a:t>
            </a:r>
            <a:r>
              <a:rPr lang="ru-RU" sz="1400" i="1"/>
              <a:t> и в ней подпапка </a:t>
            </a:r>
            <a:r>
              <a:rPr lang="ru-RU" sz="1400" i="1">
                <a:solidFill>
                  <a:srgbClr val="0000FF"/>
                </a:solidFill>
              </a:rPr>
              <a:t>GPX</a:t>
            </a:r>
            <a:r>
              <a:rPr lang="ru-RU" sz="1400" i="1"/>
              <a:t>, а в ней – подпапка </a:t>
            </a:r>
            <a:r>
              <a:rPr lang="ru-RU" sz="1400" i="1">
                <a:solidFill>
                  <a:srgbClr val="0000FF"/>
                </a:solidFill>
              </a:rPr>
              <a:t>Current</a:t>
            </a:r>
            <a:r>
              <a:rPr lang="ru-RU" sz="1800" i="1"/>
              <a:t>. 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Заходим</a:t>
            </a:r>
            <a:r>
              <a:rPr lang="ru-RU" sz="1800"/>
              <a:t> в подпапку </a:t>
            </a:r>
            <a:r>
              <a:rPr lang="ru-RU" sz="1800">
                <a:solidFill>
                  <a:srgbClr val="0000FF"/>
                </a:solidFill>
              </a:rPr>
              <a:t>GPX</a:t>
            </a:r>
            <a:r>
              <a:rPr lang="ru-RU" sz="1800"/>
              <a:t> и </a:t>
            </a:r>
            <a:r>
              <a:rPr lang="ru-RU" sz="1800" u="sng"/>
              <a:t>удаляем</a:t>
            </a:r>
            <a:r>
              <a:rPr lang="ru-RU" sz="1800"/>
              <a:t> все файлы с расширением </a:t>
            </a:r>
            <a:r>
              <a:rPr lang="ru-RU" sz="1800">
                <a:solidFill>
                  <a:srgbClr val="0000FF"/>
                </a:solidFill>
              </a:rPr>
              <a:t>*.gpx</a:t>
            </a:r>
            <a:r>
              <a:rPr lang="ru-RU" sz="1800"/>
              <a:t>.</a:t>
            </a:r>
            <a:r>
              <a:rPr lang="ru-RU" sz="1400" i="1"/>
              <a:t> Это старые треки, точки и сетка. Подпапку </a:t>
            </a:r>
            <a:r>
              <a:rPr lang="ru-RU" sz="1400" i="1">
                <a:solidFill>
                  <a:srgbClr val="0000FF"/>
                </a:solidFill>
              </a:rPr>
              <a:t>Current</a:t>
            </a:r>
            <a:r>
              <a:rPr lang="ru-RU" sz="1400" i="1"/>
              <a:t> </a:t>
            </a:r>
            <a:r>
              <a:rPr lang="ru-RU" sz="1400" i="1" u="sng">
                <a:solidFill>
                  <a:srgbClr val="C00000"/>
                </a:solidFill>
              </a:rPr>
              <a:t>не трогаем</a:t>
            </a:r>
            <a:r>
              <a:rPr lang="ru-RU" sz="1400" i="1"/>
              <a:t>!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Заходим</a:t>
            </a:r>
            <a:r>
              <a:rPr lang="ru-RU" sz="1800"/>
              <a:t> в подпапку </a:t>
            </a:r>
            <a:r>
              <a:rPr lang="ru-RU" sz="1800">
                <a:solidFill>
                  <a:srgbClr val="0000FF"/>
                </a:solidFill>
              </a:rPr>
              <a:t>CustomMaps</a:t>
            </a:r>
            <a:r>
              <a:rPr lang="ru-RU" sz="1800"/>
              <a:t> и </a:t>
            </a:r>
            <a:r>
              <a:rPr lang="ru-RU" sz="1800" u="sng"/>
              <a:t>удаляем</a:t>
            </a:r>
            <a:r>
              <a:rPr lang="ru-RU" sz="1800"/>
              <a:t> все файлы с расширением </a:t>
            </a:r>
            <a:r>
              <a:rPr lang="ru-RU" sz="1800">
                <a:solidFill>
                  <a:srgbClr val="0000FF"/>
                </a:solidFill>
              </a:rPr>
              <a:t>*.kmz</a:t>
            </a:r>
            <a:r>
              <a:rPr lang="ru-RU" sz="1800"/>
              <a:t>.</a:t>
            </a:r>
            <a:r>
              <a:rPr lang="ru-RU" sz="1400" i="1"/>
              <a:t> Это старые растровые карты.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Заходим</a:t>
            </a:r>
            <a:r>
              <a:rPr lang="ru-RU" sz="1800"/>
              <a:t> в подпапку </a:t>
            </a:r>
            <a:r>
              <a:rPr lang="ru-RU" sz="1800">
                <a:solidFill>
                  <a:srgbClr val="0000FF"/>
                </a:solidFill>
              </a:rPr>
              <a:t>BirdsEye</a:t>
            </a:r>
            <a:r>
              <a:rPr lang="ru-RU" sz="1800"/>
              <a:t> и </a:t>
            </a:r>
            <a:r>
              <a:rPr lang="ru-RU" sz="1800" u="sng"/>
              <a:t>удаляем</a:t>
            </a:r>
            <a:r>
              <a:rPr lang="ru-RU" sz="1800"/>
              <a:t> все файлы с расширением </a:t>
            </a:r>
            <a:r>
              <a:rPr lang="ru-RU" sz="1800">
                <a:solidFill>
                  <a:srgbClr val="0000FF"/>
                </a:solidFill>
              </a:rPr>
              <a:t>*.jnx</a:t>
            </a:r>
            <a:r>
              <a:rPr lang="ru-RU" sz="1800"/>
              <a:t>.</a:t>
            </a:r>
            <a:r>
              <a:rPr lang="ru-RU" sz="1400" i="1"/>
              <a:t> Это старые спутниковые снимки.</a:t>
            </a:r>
            <a:endParaRPr/>
          </a:p>
          <a:p>
            <a:pPr marL="742950" lvl="2" indent="-34290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⮚"/>
            </a:pPr>
            <a:r>
              <a:rPr lang="ru-RU" sz="1400" u="sng">
                <a:solidFill>
                  <a:srgbClr val="C00000"/>
                </a:solidFill>
              </a:rPr>
              <a:t>Не трогаем</a:t>
            </a:r>
            <a:r>
              <a:rPr lang="ru-RU" sz="1400">
                <a:solidFill>
                  <a:srgbClr val="C00000"/>
                </a:solidFill>
              </a:rPr>
              <a:t> файлы с расширением </a:t>
            </a:r>
            <a:r>
              <a:rPr lang="ru-RU" sz="1400">
                <a:solidFill>
                  <a:srgbClr val="0000FF"/>
                </a:solidFill>
              </a:rPr>
              <a:t>*.img</a:t>
            </a:r>
            <a:r>
              <a:rPr lang="ru-RU" sz="1400">
                <a:solidFill>
                  <a:srgbClr val="C00000"/>
                </a:solidFill>
              </a:rPr>
              <a:t>! Это полезные векторные карты, типа ТОПО Россия, OSM.</a:t>
            </a:r>
            <a:endParaRPr sz="1400">
              <a:solidFill>
                <a:srgbClr val="C00000"/>
              </a:solidFill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solidFill>
                <a:srgbClr val="C00000"/>
              </a:solidFill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1"/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3933056"/>
            <a:ext cx="3060776" cy="2765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2"/>
          <p:cNvCxnSpPr/>
          <p:nvPr/>
        </p:nvCxnSpPr>
        <p:spPr>
          <a:xfrm>
            <a:off x="1907704" y="4324713"/>
            <a:ext cx="1080120" cy="18440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4" name="Google Shape;204;p12"/>
          <p:cNvSpPr txBox="1"/>
          <p:nvPr/>
        </p:nvSpPr>
        <p:spPr>
          <a:xfrm>
            <a:off x="1333291" y="4109139"/>
            <a:ext cx="6480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*.JNX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2"/>
          <p:cNvCxnSpPr/>
          <p:nvPr/>
        </p:nvCxnSpPr>
        <p:spPr>
          <a:xfrm>
            <a:off x="1907704" y="4661520"/>
            <a:ext cx="11189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6" name="Google Shape;206;p12"/>
          <p:cNvSpPr txBox="1"/>
          <p:nvPr/>
        </p:nvSpPr>
        <p:spPr>
          <a:xfrm>
            <a:off x="1275786" y="4509120"/>
            <a:ext cx="6495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*.KMZ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12"/>
          <p:cNvCxnSpPr/>
          <p:nvPr/>
        </p:nvCxnSpPr>
        <p:spPr>
          <a:xfrm rot="10800000" flipH="1">
            <a:off x="1888301" y="5085184"/>
            <a:ext cx="1118925" cy="1440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8" name="Google Shape;208;p12"/>
          <p:cNvSpPr txBox="1"/>
          <p:nvPr/>
        </p:nvSpPr>
        <p:spPr>
          <a:xfrm>
            <a:off x="1284680" y="5075311"/>
            <a:ext cx="6126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*.GPX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12"/>
          <p:cNvCxnSpPr/>
          <p:nvPr/>
        </p:nvCxnSpPr>
        <p:spPr>
          <a:xfrm rot="10800000" flipH="1">
            <a:off x="3007226" y="5229197"/>
            <a:ext cx="268630" cy="1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12"/>
          <p:cNvCxnSpPr/>
          <p:nvPr/>
        </p:nvCxnSpPr>
        <p:spPr>
          <a:xfrm rot="10800000" flipH="1">
            <a:off x="2467166" y="5246272"/>
            <a:ext cx="520658" cy="604578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1" name="Google Shape;211;p12"/>
          <p:cNvSpPr txBox="1"/>
          <p:nvPr/>
        </p:nvSpPr>
        <p:spPr>
          <a:xfrm>
            <a:off x="351010" y="5589240"/>
            <a:ext cx="2052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Здесь живут картинки (их тоже нужно удалять)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body" idx="1"/>
          </p:nvPr>
        </p:nvSpPr>
        <p:spPr>
          <a:xfrm>
            <a:off x="492125" y="984250"/>
            <a:ext cx="82296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/>
              <a:t>Если в навигаторе есть флеш-карта, проверяем: 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смотрим наличие папки  </a:t>
            </a:r>
            <a:r>
              <a:rPr lang="ru-RU" sz="1800">
                <a:solidFill>
                  <a:srgbClr val="0000FF"/>
                </a:solidFill>
              </a:rPr>
              <a:t>Garmin.</a:t>
            </a:r>
            <a:r>
              <a:rPr lang="ru-RU" sz="1800"/>
              <a:t> Если во вложенных папках, она содержит файлы карт .</a:t>
            </a:r>
            <a:r>
              <a:rPr lang="ru-RU" sz="1800">
                <a:solidFill>
                  <a:srgbClr val="0000FF"/>
                </a:solidFill>
              </a:rPr>
              <a:t>kmz</a:t>
            </a:r>
            <a:r>
              <a:rPr lang="ru-RU" sz="1800"/>
              <a:t>, сетки или точки </a:t>
            </a:r>
            <a:r>
              <a:rPr lang="ru-RU" sz="1800">
                <a:solidFill>
                  <a:srgbClr val="0000FF"/>
                </a:solidFill>
              </a:rPr>
              <a:t>.gpx</a:t>
            </a:r>
            <a:r>
              <a:rPr lang="ru-RU" sz="1800"/>
              <a:t>, удаляем их.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i="1"/>
              <a:t>	Это нужно делать потому, что «мозги» навигатора видят эти файлы и можно попасть в ситуацию, что кончилась память под точки или карты.</a:t>
            </a:r>
            <a:endParaRPr sz="14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Если в корне папки </a:t>
            </a:r>
            <a:r>
              <a:rPr lang="ru-RU" sz="1800">
                <a:solidFill>
                  <a:srgbClr val="0000FF"/>
                </a:solidFill>
              </a:rPr>
              <a:t>Garmin</a:t>
            </a:r>
            <a:r>
              <a:rPr lang="ru-RU" sz="1800"/>
              <a:t> лежат файлы с расширением  </a:t>
            </a:r>
            <a:r>
              <a:rPr lang="ru-RU" sz="1800">
                <a:solidFill>
                  <a:srgbClr val="0000FF"/>
                </a:solidFill>
              </a:rPr>
              <a:t>.img,  </a:t>
            </a:r>
            <a:r>
              <a:rPr lang="ru-RU" sz="1800"/>
              <a:t>не трогаем их. </a:t>
            </a:r>
            <a:r>
              <a:rPr lang="ru-RU" sz="1400" i="1"/>
              <a:t>Это векторные карты.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1"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3606800"/>
            <a:ext cx="3052763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6400" y="3473450"/>
            <a:ext cx="4189413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Проверка съемного диска</a:t>
            </a:r>
            <a:endParaRPr sz="2800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052" y="4461110"/>
            <a:ext cx="7319747" cy="75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491825" y="188640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Заливка нового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491825" y="836712"/>
            <a:ext cx="8229600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 основном диске навигатора мы в папке </a:t>
            </a:r>
            <a:r>
              <a:rPr lang="ru-RU" sz="1800">
                <a:solidFill>
                  <a:srgbClr val="0000FF"/>
                </a:solidFill>
              </a:rPr>
              <a:t>Garmin</a:t>
            </a:r>
            <a:r>
              <a:rPr lang="ru-RU" sz="1800"/>
              <a:t>, а на ноутбуке, в комплекте карт – тоже </a:t>
            </a:r>
            <a:r>
              <a:rPr lang="ru-RU" sz="1800" u="sng"/>
              <a:t>переходим</a:t>
            </a:r>
            <a:r>
              <a:rPr lang="ru-RU" sz="1800"/>
              <a:t> в папку </a:t>
            </a:r>
            <a:r>
              <a:rPr lang="ru-RU" sz="1800">
                <a:solidFill>
                  <a:srgbClr val="0000FF"/>
                </a:solidFill>
              </a:rPr>
              <a:t>Garmin</a:t>
            </a:r>
            <a:r>
              <a:rPr lang="ru-RU" sz="1800"/>
              <a:t>! </a:t>
            </a:r>
            <a:r>
              <a:rPr lang="ru-RU" sz="1400" i="1"/>
              <a:t>Мы получили эту папку из архива номер 4. Заметим, что тут тоже есть </a:t>
            </a:r>
            <a:r>
              <a:rPr lang="ru-RU" sz="1400" i="1">
                <a:solidFill>
                  <a:srgbClr val="0000FF"/>
                </a:solidFill>
              </a:rPr>
              <a:t>BirdsEye</a:t>
            </a:r>
            <a:r>
              <a:rPr lang="ru-RU" sz="1400" i="1"/>
              <a:t>, </a:t>
            </a:r>
            <a:r>
              <a:rPr lang="ru-RU" sz="1400" i="1">
                <a:solidFill>
                  <a:srgbClr val="0000FF"/>
                </a:solidFill>
              </a:rPr>
              <a:t>CustomMaps</a:t>
            </a:r>
            <a:r>
              <a:rPr lang="ru-RU" sz="1400" i="1"/>
              <a:t> и </a:t>
            </a:r>
            <a:r>
              <a:rPr lang="ru-RU" sz="1400" i="1">
                <a:solidFill>
                  <a:srgbClr val="0000FF"/>
                </a:solidFill>
              </a:rPr>
              <a:t>GPX</a:t>
            </a:r>
            <a:r>
              <a:rPr lang="ru-RU" sz="1400" i="1"/>
              <a:t>. Вы уже догадались, что мы будем копировать содержимое этих папок в соответствующие папки на навигаторе, не правда ли?</a:t>
            </a:r>
            <a:endParaRPr sz="14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 там, и там </a:t>
            </a:r>
            <a:r>
              <a:rPr lang="ru-RU" sz="1800" u="sng"/>
              <a:t>заходим</a:t>
            </a:r>
            <a:r>
              <a:rPr lang="ru-RU" sz="1800"/>
              <a:t> в подпапки </a:t>
            </a:r>
            <a:r>
              <a:rPr lang="ru-RU" sz="1800">
                <a:solidFill>
                  <a:srgbClr val="0000FF"/>
                </a:solidFill>
              </a:rPr>
              <a:t>GPX</a:t>
            </a:r>
            <a:r>
              <a:rPr lang="ru-RU" sz="1800"/>
              <a:t> и </a:t>
            </a:r>
            <a:r>
              <a:rPr lang="ru-RU" sz="1800" u="sng"/>
              <a:t>копируем</a:t>
            </a:r>
            <a:r>
              <a:rPr lang="ru-RU" sz="1800"/>
              <a:t> файл сетки (</a:t>
            </a:r>
            <a:r>
              <a:rPr lang="ru-RU" sz="1800">
                <a:solidFill>
                  <a:srgbClr val="0000FF"/>
                </a:solidFill>
              </a:rPr>
              <a:t>gpx</a:t>
            </a:r>
            <a:r>
              <a:rPr lang="ru-RU" sz="1800"/>
              <a:t>) на навигатор.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 там, и там </a:t>
            </a:r>
            <a:r>
              <a:rPr lang="ru-RU" sz="1800" u="sng"/>
              <a:t>заходим</a:t>
            </a:r>
            <a:r>
              <a:rPr lang="ru-RU" sz="1800"/>
              <a:t> в подпапки </a:t>
            </a:r>
            <a:r>
              <a:rPr lang="ru-RU" sz="1800">
                <a:solidFill>
                  <a:srgbClr val="0000FF"/>
                </a:solidFill>
              </a:rPr>
              <a:t>CustomMaps</a:t>
            </a:r>
            <a:r>
              <a:rPr lang="ru-RU" sz="1800"/>
              <a:t> и </a:t>
            </a:r>
            <a:r>
              <a:rPr lang="ru-RU" sz="1800" u="sng"/>
              <a:t>копируем</a:t>
            </a:r>
            <a:r>
              <a:rPr lang="ru-RU" sz="1800"/>
              <a:t> топокарту (</a:t>
            </a:r>
            <a:r>
              <a:rPr lang="ru-RU" sz="1800">
                <a:solidFill>
                  <a:srgbClr val="0000FF"/>
                </a:solidFill>
              </a:rPr>
              <a:t>kmz</a:t>
            </a:r>
            <a:r>
              <a:rPr lang="ru-RU" sz="1800"/>
              <a:t>) на навигатор. </a:t>
            </a:r>
            <a:r>
              <a:rPr lang="ru-RU" sz="1500" i="1">
                <a:solidFill>
                  <a:srgbClr val="C00000"/>
                </a:solidFill>
              </a:rPr>
              <a:t>Если в этой папке два или более файлов </a:t>
            </a:r>
            <a:r>
              <a:rPr lang="ru-RU" sz="1500" i="1">
                <a:solidFill>
                  <a:srgbClr val="0000FF"/>
                </a:solidFill>
              </a:rPr>
              <a:t>kmz</a:t>
            </a:r>
            <a:r>
              <a:rPr lang="ru-RU" sz="1500" i="1">
                <a:solidFill>
                  <a:srgbClr val="C00000"/>
                </a:solidFill>
              </a:rPr>
              <a:t> – </a:t>
            </a:r>
            <a:r>
              <a:rPr lang="ru-RU" sz="1500" i="1" u="sng">
                <a:solidFill>
                  <a:srgbClr val="C00000"/>
                </a:solidFill>
              </a:rPr>
              <a:t>проконсультируйтесь</a:t>
            </a:r>
            <a:r>
              <a:rPr lang="ru-RU" sz="1500" i="1">
                <a:solidFill>
                  <a:srgbClr val="C00000"/>
                </a:solidFill>
              </a:rPr>
              <a:t> с картографом</a:t>
            </a:r>
            <a:r>
              <a:rPr lang="ru-RU" sz="1500" i="1"/>
              <a:t>!</a:t>
            </a:r>
            <a:endParaRPr sz="15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 там, и там </a:t>
            </a:r>
            <a:r>
              <a:rPr lang="ru-RU" sz="1800" u="sng"/>
              <a:t>заходим</a:t>
            </a:r>
            <a:r>
              <a:rPr lang="ru-RU" sz="1800"/>
              <a:t> в подпапки </a:t>
            </a:r>
            <a:r>
              <a:rPr lang="ru-RU" sz="1800">
                <a:solidFill>
                  <a:srgbClr val="0000FF"/>
                </a:solidFill>
              </a:rPr>
              <a:t>BirdsEye</a:t>
            </a:r>
            <a:r>
              <a:rPr lang="ru-RU" sz="1800"/>
              <a:t> и </a:t>
            </a:r>
            <a:r>
              <a:rPr lang="ru-RU" sz="1800" u="sng"/>
              <a:t>копируем</a:t>
            </a:r>
            <a:r>
              <a:rPr lang="ru-RU" sz="1800"/>
              <a:t> все файлы </a:t>
            </a:r>
            <a:r>
              <a:rPr lang="ru-RU" sz="1800">
                <a:solidFill>
                  <a:srgbClr val="0000FF"/>
                </a:solidFill>
              </a:rPr>
              <a:t>jnx</a:t>
            </a:r>
            <a:r>
              <a:rPr lang="ru-RU" sz="1800"/>
              <a:t> на навигатор. </a:t>
            </a:r>
            <a:r>
              <a:rPr lang="ru-RU" sz="1400" i="1"/>
              <a:t>Обычно там один файл – спутниковый снимок. Но могут быть и дополнительные растровые карты. Навигатор сможет работать с ними всеми вместе.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А еще </a:t>
            </a:r>
            <a:r>
              <a:rPr lang="ru-RU" sz="1600" u="sng"/>
              <a:t>копируем</a:t>
            </a:r>
            <a:r>
              <a:rPr lang="ru-RU" sz="1600"/>
              <a:t> содержимое папки </a:t>
            </a:r>
            <a:r>
              <a:rPr lang="ru-RU" sz="1600">
                <a:solidFill>
                  <a:srgbClr val="0000FF"/>
                </a:solidFill>
              </a:rPr>
              <a:t>JPEG</a:t>
            </a:r>
            <a:r>
              <a:rPr lang="ru-RU" sz="1600"/>
              <a:t>.</a:t>
            </a:r>
            <a:endParaRPr sz="1600"/>
          </a:p>
          <a:p>
            <a:pPr marL="342900" lvl="0" indent="-254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1"/>
          </a:p>
        </p:txBody>
      </p:sp>
      <p:cxnSp>
        <p:nvCxnSpPr>
          <p:cNvPr id="227" name="Google Shape;227;p14"/>
          <p:cNvCxnSpPr/>
          <p:nvPr/>
        </p:nvCxnSpPr>
        <p:spPr>
          <a:xfrm rot="10800000">
            <a:off x="4031686" y="4984911"/>
            <a:ext cx="79208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8" name="Google Shape;228;p14"/>
          <p:cNvSpPr txBox="1"/>
          <p:nvPr/>
        </p:nvSpPr>
        <p:spPr>
          <a:xfrm>
            <a:off x="4248835" y="4677134"/>
            <a:ext cx="357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F5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505" y="5344951"/>
            <a:ext cx="7291293" cy="57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4"/>
          <p:cNvCxnSpPr/>
          <p:nvPr/>
        </p:nvCxnSpPr>
        <p:spPr>
          <a:xfrm rot="10800000">
            <a:off x="4031686" y="5868752"/>
            <a:ext cx="79208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1" name="Google Shape;231;p14"/>
          <p:cNvSpPr txBox="1"/>
          <p:nvPr/>
        </p:nvSpPr>
        <p:spPr>
          <a:xfrm>
            <a:off x="4248835" y="5560975"/>
            <a:ext cx="357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F5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039" y="6057615"/>
            <a:ext cx="7361535" cy="540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4"/>
          <p:cNvCxnSpPr/>
          <p:nvPr/>
        </p:nvCxnSpPr>
        <p:spPr>
          <a:xfrm rot="10800000">
            <a:off x="4081881" y="6569087"/>
            <a:ext cx="79208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4" name="Google Shape;234;p14"/>
          <p:cNvSpPr txBox="1"/>
          <p:nvPr/>
        </p:nvSpPr>
        <p:spPr>
          <a:xfrm>
            <a:off x="4299030" y="6261310"/>
            <a:ext cx="357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F5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Отключение навигатора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48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Уходим</a:t>
            </a:r>
            <a:r>
              <a:rPr lang="ru-RU" sz="1800"/>
              <a:t> с диска навигатора. </a:t>
            </a:r>
            <a:r>
              <a:rPr lang="ru-RU" sz="1400" i="1"/>
              <a:t>Переключаемся на другой диск в Far, закрываем окно Explorer итд. – нам надо навигатор «освободить».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Безопасно </a:t>
            </a:r>
            <a:r>
              <a:rPr lang="ru-RU" sz="1800" u="sng"/>
              <a:t>отключаем</a:t>
            </a:r>
            <a:r>
              <a:rPr lang="ru-RU" sz="1800"/>
              <a:t> навигатор.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Отключаем</a:t>
            </a:r>
            <a:r>
              <a:rPr lang="ru-RU" sz="1800"/>
              <a:t> его физически от USB-кабеля. </a:t>
            </a:r>
            <a:r>
              <a:rPr lang="ru-RU" sz="1400" i="1"/>
              <a:t>Не забываем плотно закрыть резиновую крышку разъема.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⮚"/>
            </a:pPr>
            <a:r>
              <a:rPr lang="ru-RU" sz="1400" i="1">
                <a:solidFill>
                  <a:srgbClr val="C00000"/>
                </a:solidFill>
              </a:rPr>
              <a:t>Некоторые экономят время и просто выдергивают навигатор после заливки, без использования безопасного отключения. Очень </a:t>
            </a:r>
            <a:r>
              <a:rPr lang="ru-RU" sz="1400" i="1" u="sng">
                <a:solidFill>
                  <a:srgbClr val="C00000"/>
                </a:solidFill>
              </a:rPr>
              <a:t>не советую</a:t>
            </a:r>
            <a:r>
              <a:rPr lang="ru-RU" sz="1400" i="1">
                <a:solidFill>
                  <a:srgbClr val="C00000"/>
                </a:solidFill>
              </a:rPr>
              <a:t> так делать.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i="1">
              <a:solidFill>
                <a:srgbClr val="C00000"/>
              </a:solidFill>
            </a:endParaRPr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i="1">
              <a:solidFill>
                <a:srgbClr val="C00000"/>
              </a:solidFill>
            </a:endParaRPr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ru-RU" sz="1400" i="1">
                <a:solidFill>
                  <a:srgbClr val="C00000"/>
                </a:solidFill>
              </a:rPr>
              <a:t>Если в навигатор вставлена карта памяти, то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ru-RU" sz="1400" i="1">
                <a:solidFill>
                  <a:srgbClr val="C00000"/>
                </a:solidFill>
              </a:rPr>
              <a:t>отключаем навигатор, а не карту.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ru-RU" sz="1400" i="1">
                <a:solidFill>
                  <a:srgbClr val="C00000"/>
                </a:solidFill>
              </a:rPr>
              <a:t>Карта отключится вместе с навигатором.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ru-RU" sz="1400" i="1">
                <a:solidFill>
                  <a:srgbClr val="C00000"/>
                </a:solidFill>
              </a:rPr>
              <a:t>Попытка отключения карты, может вызвать 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</a:pPr>
            <a:r>
              <a:rPr lang="ru-RU" sz="1400" i="1">
                <a:solidFill>
                  <a:srgbClr val="C00000"/>
                </a:solidFill>
              </a:rPr>
              <a:t>"зависание" ОС.</a:t>
            </a:r>
            <a:endParaRPr sz="2200"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1"/>
          </a:p>
        </p:txBody>
      </p:sp>
      <p:pic>
        <p:nvPicPr>
          <p:cNvPr id="241" name="Google Shape;2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7650" y="3429000"/>
            <a:ext cx="2184241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Проверка настроек навигатора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Включаем</a:t>
            </a:r>
            <a:r>
              <a:rPr lang="ru-RU" sz="1800"/>
              <a:t> навигатор и ждем, пока он не отобразит стартовый экран. </a:t>
            </a:r>
            <a:r>
              <a:rPr lang="ru-RU" sz="1400" i="1"/>
              <a:t>Это может быть основное меню или индикация спутников – зависит от модели и настроек. </a:t>
            </a:r>
            <a:r>
              <a:rPr lang="ru-RU" sz="1400" i="1">
                <a:solidFill>
                  <a:srgbClr val="C00000"/>
                </a:solidFill>
              </a:rPr>
              <a:t>Если навигатор не включается или виснет при загрузке, </a:t>
            </a:r>
            <a:r>
              <a:rPr lang="ru-RU" sz="1400" i="1" u="sng">
                <a:solidFill>
                  <a:srgbClr val="C00000"/>
                </a:solidFill>
              </a:rPr>
              <a:t>поменяйте</a:t>
            </a:r>
            <a:r>
              <a:rPr lang="ru-RU" sz="1400" i="1">
                <a:solidFill>
                  <a:srgbClr val="C00000"/>
                </a:solidFill>
              </a:rPr>
              <a:t> батарейки.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Проверяем</a:t>
            </a:r>
            <a:r>
              <a:rPr lang="ru-RU" sz="1800"/>
              <a:t> уровень заряда </a:t>
            </a:r>
            <a:r>
              <a:rPr lang="ru-RU" sz="1800" u="sng"/>
              <a:t>батареек</a:t>
            </a:r>
            <a:r>
              <a:rPr lang="ru-RU" sz="1800"/>
              <a:t>.</a:t>
            </a:r>
            <a:r>
              <a:rPr lang="ru-RU" sz="1800" i="1">
                <a:solidFill>
                  <a:srgbClr val="C00000"/>
                </a:solidFill>
              </a:rPr>
              <a:t> </a:t>
            </a:r>
            <a:r>
              <a:rPr lang="ru-RU" sz="1400" i="1">
                <a:solidFill>
                  <a:srgbClr val="C00000"/>
                </a:solidFill>
              </a:rPr>
              <a:t>Если низкий, </a:t>
            </a:r>
            <a:r>
              <a:rPr lang="ru-RU" sz="1400" i="1" u="sng">
                <a:solidFill>
                  <a:srgbClr val="C00000"/>
                </a:solidFill>
              </a:rPr>
              <a:t>поменяйте</a:t>
            </a:r>
            <a:r>
              <a:rPr lang="ru-RU" sz="1400" i="1">
                <a:solidFill>
                  <a:srgbClr val="C00000"/>
                </a:solidFill>
              </a:rPr>
              <a:t> батарейки.</a:t>
            </a:r>
            <a:endParaRPr sz="14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Серия </a:t>
            </a:r>
            <a:r>
              <a:rPr lang="ru-RU" sz="1800" u="sng"/>
              <a:t>проверок</a:t>
            </a:r>
            <a:r>
              <a:rPr lang="ru-RU" sz="1800"/>
              <a:t> по меню навигатора </a:t>
            </a:r>
            <a:r>
              <a:rPr lang="ru-RU" sz="1400" i="1"/>
              <a:t>(если мы не уверены в навигаторе)</a:t>
            </a:r>
            <a:r>
              <a:rPr lang="ru-RU" sz="1800"/>
              <a:t>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u="sng"/>
              <a:t>Датум  и сфероид</a:t>
            </a:r>
            <a:r>
              <a:rPr lang="ru-RU" sz="1400"/>
              <a:t>: WGS84 (</a:t>
            </a:r>
            <a:r>
              <a:rPr lang="ru-RU" sz="1400" i="1">
                <a:solidFill>
                  <a:srgbClr val="C00000"/>
                </a:solidFill>
              </a:rPr>
              <a:t>критическая настройка!</a:t>
            </a:r>
            <a:r>
              <a:rPr lang="ru-RU" sz="1400"/>
              <a:t>). Меню </a:t>
            </a:r>
            <a:r>
              <a:rPr lang="ru-RU" sz="1400" i="1"/>
              <a:t>Настройка =&gt; Формат координат</a:t>
            </a:r>
            <a:r>
              <a:rPr lang="ru-RU" sz="1400"/>
              <a:t>.</a:t>
            </a:r>
            <a:endParaRPr sz="14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u="sng"/>
              <a:t>Формат координат:</a:t>
            </a:r>
            <a:r>
              <a:rPr lang="ru-RU" sz="1400"/>
              <a:t> hddd.ddddd° (</a:t>
            </a:r>
            <a:r>
              <a:rPr lang="ru-RU" sz="1400" i="1">
                <a:solidFill>
                  <a:srgbClr val="C00000"/>
                </a:solidFill>
              </a:rPr>
              <a:t>важная настройка</a:t>
            </a:r>
            <a:r>
              <a:rPr lang="ru-RU" sz="1400"/>
              <a:t>). Там же.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u="sng"/>
              <a:t>Путевой журнал</a:t>
            </a:r>
            <a:r>
              <a:rPr lang="ru-RU" sz="1400"/>
              <a:t>: запись, показ (</a:t>
            </a:r>
            <a:r>
              <a:rPr lang="ru-RU" sz="1400" i="1">
                <a:solidFill>
                  <a:srgbClr val="C00000"/>
                </a:solidFill>
              </a:rPr>
              <a:t>критическая настройка!</a:t>
            </a:r>
            <a:r>
              <a:rPr lang="ru-RU" sz="1400"/>
              <a:t>). Меню </a:t>
            </a:r>
            <a:r>
              <a:rPr lang="ru-RU" sz="1400" i="1"/>
              <a:t>Настройка =&gt; Треки</a:t>
            </a:r>
            <a:r>
              <a:rPr lang="ru-RU" sz="140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u="sng"/>
              <a:t>Северный полюс:</a:t>
            </a:r>
            <a:r>
              <a:rPr lang="ru-RU" sz="1400"/>
              <a:t> магнитный (</a:t>
            </a:r>
            <a:r>
              <a:rPr lang="ru-RU" sz="1400" i="1">
                <a:solidFill>
                  <a:srgbClr val="C00000"/>
                </a:solidFill>
              </a:rPr>
              <a:t>критическая настройка!</a:t>
            </a:r>
            <a:r>
              <a:rPr lang="ru-RU" sz="1400"/>
              <a:t>). Меню </a:t>
            </a:r>
            <a:r>
              <a:rPr lang="ru-RU" sz="1400" i="1"/>
              <a:t>Настройка =&gt; Направление</a:t>
            </a:r>
            <a:r>
              <a:rPr lang="ru-RU" sz="140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u="sng"/>
              <a:t>Компас</a:t>
            </a:r>
            <a:r>
              <a:rPr lang="ru-RU" sz="1400"/>
              <a:t>: отключен (</a:t>
            </a:r>
            <a:r>
              <a:rPr lang="ru-RU" sz="1400" i="1">
                <a:solidFill>
                  <a:srgbClr val="C00000"/>
                </a:solidFill>
              </a:rPr>
              <a:t>желательная настройка</a:t>
            </a:r>
            <a:r>
              <a:rPr lang="ru-RU" sz="1400"/>
              <a:t>). Там же.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u="sng"/>
              <a:t>Ориентация</a:t>
            </a:r>
            <a:r>
              <a:rPr lang="ru-RU" sz="1400"/>
              <a:t>: север сверху (</a:t>
            </a:r>
            <a:r>
              <a:rPr lang="ru-RU" sz="1400" i="1">
                <a:solidFill>
                  <a:srgbClr val="C00000"/>
                </a:solidFill>
              </a:rPr>
              <a:t>желательная настройка</a:t>
            </a:r>
            <a:r>
              <a:rPr lang="ru-RU" sz="1400"/>
              <a:t>). Меню </a:t>
            </a:r>
            <a:r>
              <a:rPr lang="ru-RU" sz="1400" i="1"/>
              <a:t>Настройка =&gt; Карта.</a:t>
            </a:r>
            <a:endParaRPr sz="1400"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1"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888" y="4293096"/>
            <a:ext cx="1643784" cy="2448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6"/>
          <p:cNvCxnSpPr/>
          <p:nvPr/>
        </p:nvCxnSpPr>
        <p:spPr>
          <a:xfrm>
            <a:off x="3123456" y="5661248"/>
            <a:ext cx="1088504" cy="71768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0" name="Google Shape;250;p16"/>
          <p:cNvCxnSpPr/>
          <p:nvPr/>
        </p:nvCxnSpPr>
        <p:spPr>
          <a:xfrm>
            <a:off x="3123456" y="6165304"/>
            <a:ext cx="1088504" cy="38075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1" name="Google Shape;251;p16"/>
          <p:cNvCxnSpPr/>
          <p:nvPr/>
        </p:nvCxnSpPr>
        <p:spPr>
          <a:xfrm flipH="1">
            <a:off x="4932040" y="5517232"/>
            <a:ext cx="720080" cy="28803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2" name="Google Shape;252;p16"/>
          <p:cNvSpPr txBox="1"/>
          <p:nvPr/>
        </p:nvSpPr>
        <p:spPr>
          <a:xfrm>
            <a:off x="1619672" y="5502810"/>
            <a:ext cx="14777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Заряд батарейки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1547664" y="6011415"/>
            <a:ext cx="15302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Сигнал спутников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5724128" y="5301208"/>
            <a:ext cx="13837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Меню настроек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Проверка заливки и очистка трека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Дожидаемся</a:t>
            </a:r>
            <a:r>
              <a:rPr lang="ru-RU" sz="1800"/>
              <a:t> пока навигатор не «увидит» спутники. </a:t>
            </a:r>
            <a:r>
              <a:rPr lang="ru-RU" sz="1400" i="1"/>
              <a:t>Индикацией является отображение нормального уровня сигнала и «перескок» на реальные координаты. Процесс может занять долгое время (</a:t>
            </a:r>
            <a:r>
              <a:rPr lang="ru-RU" sz="1400" i="1">
                <a:solidFill>
                  <a:srgbClr val="C00000"/>
                </a:solidFill>
              </a:rPr>
              <a:t>до 10-15 минут</a:t>
            </a:r>
            <a:r>
              <a:rPr lang="ru-RU" sz="1400" i="1"/>
              <a:t>), если навигатор давно не включали или он приехал из дальних краев («холодный старт»). </a:t>
            </a:r>
            <a:r>
              <a:rPr lang="ru-RU" sz="1400" i="1">
                <a:solidFill>
                  <a:srgbClr val="C00000"/>
                </a:solidFill>
              </a:rPr>
              <a:t>Если навигатор не сможет поймать устойчивый сигнал со спутников, он об этом сообщит. </a:t>
            </a:r>
            <a:r>
              <a:rPr lang="ru-RU" sz="1400" i="1"/>
              <a:t>Постарайтесь «ловлю спутников» осуществлять на </a:t>
            </a:r>
            <a:r>
              <a:rPr lang="ru-RU" sz="1400" i="1">
                <a:solidFill>
                  <a:srgbClr val="C00000"/>
                </a:solidFill>
              </a:rPr>
              <a:t>открытом месте</a:t>
            </a:r>
            <a:r>
              <a:rPr lang="ru-RU" sz="1400" i="1"/>
              <a:t>.</a:t>
            </a:r>
            <a:endParaRPr/>
          </a:p>
          <a:p>
            <a:pPr marL="3429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/>
              <a:t>Переходим на экран с картой и </a:t>
            </a:r>
            <a:r>
              <a:rPr lang="ru-RU" sz="1800" u="sng"/>
              <a:t>проверяем</a:t>
            </a:r>
            <a:r>
              <a:rPr lang="ru-RU" sz="1800"/>
              <a:t>, что отображается сетка (точки) и залились карта и спутник </a:t>
            </a:r>
            <a:r>
              <a:rPr lang="ru-RU" sz="1400"/>
              <a:t>(</a:t>
            </a:r>
            <a:r>
              <a:rPr lang="ru-RU" sz="1400" i="1"/>
              <a:t>включаем их поочередно в меню Настройка =&gt; Карта =&gt; Сведения о карте – выберите карту</a:t>
            </a:r>
            <a:r>
              <a:rPr lang="ru-RU" sz="1400"/>
              <a:t>). </a:t>
            </a:r>
            <a:r>
              <a:rPr lang="ru-RU" sz="1400" i="1"/>
              <a:t>Не забываем выбрать адекватный зум карты.</a:t>
            </a:r>
            <a:r>
              <a:rPr lang="ru-RU" sz="1400"/>
              <a:t> </a:t>
            </a:r>
            <a:r>
              <a:rPr lang="ru-RU" sz="1400" i="1">
                <a:solidFill>
                  <a:srgbClr val="C00000"/>
                </a:solidFill>
              </a:rPr>
              <a:t>Если сетка не отображается, то это относится к </a:t>
            </a:r>
            <a:r>
              <a:rPr lang="ru-RU" sz="1400" i="1" u="sng">
                <a:solidFill>
                  <a:srgbClr val="C00000"/>
                </a:solidFill>
              </a:rPr>
              <a:t>Продвинутому уровню</a:t>
            </a:r>
            <a:r>
              <a:rPr lang="ru-RU" sz="1400" i="1">
                <a:solidFill>
                  <a:srgbClr val="C00000"/>
                </a:solidFill>
              </a:rPr>
              <a:t> («Не залилась сетка»). Свяжитесь с картографом. </a:t>
            </a:r>
            <a:endParaRPr sz="1400" i="1">
              <a:solidFill>
                <a:srgbClr val="C00000"/>
              </a:solidFill>
            </a:endParaRPr>
          </a:p>
          <a:p>
            <a:pPr marL="3429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u="sng"/>
              <a:t>Очищаем</a:t>
            </a:r>
            <a:r>
              <a:rPr lang="ru-RU" sz="1800"/>
              <a:t> текущий трек </a:t>
            </a:r>
            <a:r>
              <a:rPr lang="ru-RU" sz="1400" i="1"/>
              <a:t>(меню Менеджер трека =&gt; Текущий трек =&gt; Очистить текущий трек)</a:t>
            </a:r>
            <a:r>
              <a:rPr lang="ru-RU" sz="1800"/>
              <a:t>.</a:t>
            </a:r>
            <a:endParaRPr/>
          </a:p>
          <a:p>
            <a:pPr marL="3429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u="sng"/>
              <a:t>Выключаем</a:t>
            </a:r>
            <a:r>
              <a:rPr lang="ru-RU" sz="1800"/>
              <a:t> навигатор – </a:t>
            </a:r>
            <a:r>
              <a:rPr lang="ru-RU" sz="1800">
                <a:solidFill>
                  <a:srgbClr val="00B050"/>
                </a:solidFill>
              </a:rPr>
              <a:t>он готов к использованию</a:t>
            </a:r>
            <a:r>
              <a:rPr lang="ru-RU" sz="1800"/>
              <a:t>.</a:t>
            </a:r>
            <a:endParaRPr/>
          </a:p>
          <a:p>
            <a:pPr marL="3429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3429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742950" lvl="2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Заливку и проверку навигаторов можно осуществлять по пути на поиск. Это сэкономит время.</a:t>
            </a:r>
            <a:endParaRPr sz="1400"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i="1">
              <a:solidFill>
                <a:srgbClr val="C00000"/>
              </a:solidFill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3347864" y="4763842"/>
            <a:ext cx="2088232" cy="43204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Советы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Сброс треков и точек</a:t>
            </a:r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Сохранен трек или нет?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Подключение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ru-RU"/>
              <a:t>Копирование трека gpx в подпапку даты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ru-RU"/>
              <a:t>Переименование трека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ru-RU"/>
              <a:t>Удаление на навигаторе (если сохранен)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ru-RU"/>
              <a:t>Точки (аналогично)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Отключение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Очистка текущего трека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352928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/>
              <a:t>ОК как </a:t>
            </a:r>
            <a:r>
              <a:rPr lang="ru-RU" sz="2800" i="1"/>
              <a:t>Система Массового Обслуживания</a:t>
            </a:r>
            <a:endParaRPr sz="2800" i="1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259651" y="1052736"/>
            <a:ext cx="3096344" cy="5040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ru-RU" sz="2220" i="1"/>
              <a:t>Подготовка к работе</a:t>
            </a:r>
            <a:endParaRPr sz="2220" i="1"/>
          </a:p>
        </p:txBody>
      </p:sp>
      <p:sp>
        <p:nvSpPr>
          <p:cNvPr id="93" name="Google Shape;93;p2"/>
          <p:cNvSpPr txBox="1"/>
          <p:nvPr/>
        </p:nvSpPr>
        <p:spPr>
          <a:xfrm>
            <a:off x="1463054" y="2038901"/>
            <a:ext cx="2412440" cy="89269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</a:t>
            </a:r>
            <a:b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навигаторов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896036" y="2038900"/>
            <a:ext cx="2520280" cy="89269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Сброс треков и точек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59651" y="3501008"/>
            <a:ext cx="2409623" cy="7634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ru-RU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Обработка треков и точек</a:t>
            </a: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055511" y="3501008"/>
            <a:ext cx="2664296" cy="7920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ru-RU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 результатов координатору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279268" y="4869160"/>
            <a:ext cx="2384906" cy="4463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запросы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868144" y="5949280"/>
            <a:ext cx="2952328" cy="4851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Завершение работы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156176" y="3501008"/>
            <a:ext cx="2664296" cy="7920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ru-RU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Скидывание в онлайн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Нам принесли навигатор с задачи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73" name="Google Shape;273;p19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426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Вопрос</a:t>
            </a:r>
            <a:r>
              <a:rPr lang="ru-RU" sz="1800"/>
              <a:t>: «трек сохранен»? Варианты ответа:</a:t>
            </a:r>
            <a:endParaRPr sz="14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«Сохранен» - </a:t>
            </a:r>
            <a:r>
              <a:rPr lang="ru-RU" sz="1400" i="1"/>
              <a:t>сохранен</a:t>
            </a:r>
            <a:r>
              <a:rPr lang="ru-RU" sz="140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«Не сохранен» - </a:t>
            </a:r>
            <a:r>
              <a:rPr lang="ru-RU" sz="1400" i="1"/>
              <a:t>не сохранен</a:t>
            </a:r>
            <a:r>
              <a:rPr lang="ru-RU" sz="140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«Не знаю», «Що?», «Это как?» - </a:t>
            </a:r>
            <a:r>
              <a:rPr lang="ru-RU" sz="1400" i="1"/>
              <a:t>не сохранен</a:t>
            </a:r>
            <a:r>
              <a:rPr lang="ru-RU" sz="1400"/>
              <a:t>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Подключаем</a:t>
            </a:r>
            <a:r>
              <a:rPr lang="ru-RU" sz="1800"/>
              <a:t> навигатор к ноутбуку </a:t>
            </a:r>
            <a:r>
              <a:rPr lang="ru-RU" sz="1800" i="1"/>
              <a:t>(</a:t>
            </a:r>
            <a:r>
              <a:rPr lang="ru-RU" sz="1400" i="1"/>
              <a:t>как при заливке</a:t>
            </a:r>
            <a:r>
              <a:rPr lang="ru-RU" sz="1800" i="1"/>
              <a:t>)</a:t>
            </a:r>
            <a:r>
              <a:rPr lang="ru-RU" sz="1800"/>
              <a:t>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 комплекте карт </a:t>
            </a:r>
            <a:r>
              <a:rPr lang="ru-RU" sz="1800" u="sng"/>
              <a:t>переходим</a:t>
            </a:r>
            <a:r>
              <a:rPr lang="ru-RU" sz="1800"/>
              <a:t> в подпапку папки </a:t>
            </a:r>
            <a:r>
              <a:rPr lang="ru-RU" sz="1800">
                <a:solidFill>
                  <a:srgbClr val="0000FF"/>
                </a:solidFill>
              </a:rPr>
              <a:t>10-Tracks</a:t>
            </a:r>
            <a:r>
              <a:rPr lang="ru-RU" sz="1800"/>
              <a:t>, которая соответствует </a:t>
            </a:r>
            <a:r>
              <a:rPr lang="ru-RU" sz="1800">
                <a:solidFill>
                  <a:srgbClr val="0000FF"/>
                </a:solidFill>
              </a:rPr>
              <a:t>текущей дате</a:t>
            </a:r>
            <a:r>
              <a:rPr lang="ru-RU" sz="1800"/>
              <a:t>. </a:t>
            </a:r>
            <a:r>
              <a:rPr lang="ru-RU" sz="1400" i="1"/>
              <a:t>В этой папке хранятся необработанные файлы треков и точек за сегодняшний день.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 основном диске навигатора </a:t>
            </a:r>
            <a:r>
              <a:rPr lang="ru-RU" sz="1800" u="sng"/>
              <a:t>переходим</a:t>
            </a:r>
            <a:r>
              <a:rPr lang="ru-RU" sz="1800"/>
              <a:t> в папку </a:t>
            </a:r>
            <a:r>
              <a:rPr lang="ru-RU" sz="1800">
                <a:solidFill>
                  <a:srgbClr val="0000FF"/>
                </a:solidFill>
              </a:rPr>
              <a:t>Garmin/GPX</a:t>
            </a:r>
            <a:r>
              <a:rPr lang="ru-RU" sz="1800"/>
              <a:t>:</a:t>
            </a:r>
            <a:endParaRPr sz="18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Если трек </a:t>
            </a:r>
            <a:r>
              <a:rPr lang="ru-RU" sz="1400" u="sng"/>
              <a:t>сохранен</a:t>
            </a:r>
            <a:r>
              <a:rPr lang="ru-RU" sz="1400"/>
              <a:t>, то он в этой папке и имеет расширение </a:t>
            </a:r>
            <a:r>
              <a:rPr lang="ru-RU" sz="1400">
                <a:solidFill>
                  <a:srgbClr val="0000FF"/>
                </a:solidFill>
              </a:rPr>
              <a:t>gpx</a:t>
            </a:r>
            <a:r>
              <a:rPr lang="ru-RU" sz="1400"/>
              <a:t>. Называется либо как его назвал старший при сохранении (например, по позывному группы), либо что-то типа «Проселочные дороги...» с датой. </a:t>
            </a:r>
            <a:r>
              <a:rPr lang="ru-RU" sz="1400" i="1">
                <a:solidFill>
                  <a:srgbClr val="C00000"/>
                </a:solidFill>
              </a:rPr>
              <a:t>Если таких файлов несколько, выбираем по дате. Если не уверены, то скопируем все и потом при обработке разберемся.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Если трек </a:t>
            </a:r>
            <a:r>
              <a:rPr lang="ru-RU" sz="1400" u="sng"/>
              <a:t>не сохранен</a:t>
            </a:r>
            <a:r>
              <a:rPr lang="ru-RU" sz="1400"/>
              <a:t>, то он в подпапке </a:t>
            </a:r>
            <a:r>
              <a:rPr lang="ru-RU" sz="1400">
                <a:solidFill>
                  <a:srgbClr val="0000FF"/>
                </a:solidFill>
              </a:rPr>
              <a:t>Current</a:t>
            </a:r>
            <a:r>
              <a:rPr lang="ru-RU" sz="1400"/>
              <a:t> и называется </a:t>
            </a:r>
            <a:r>
              <a:rPr lang="ru-RU" sz="1400">
                <a:solidFill>
                  <a:srgbClr val="0000FF"/>
                </a:solidFill>
              </a:rPr>
              <a:t>Current.gpx</a:t>
            </a:r>
            <a:r>
              <a:rPr lang="ru-RU" sz="140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Файл с </a:t>
            </a:r>
            <a:r>
              <a:rPr lang="ru-RU" sz="1400" u="sng"/>
              <a:t>точками</a:t>
            </a:r>
            <a:r>
              <a:rPr lang="ru-RU" sz="1400"/>
              <a:t> (если хотя бы одну поставили) лежит в самой папке </a:t>
            </a:r>
            <a:r>
              <a:rPr lang="ru-RU" sz="1400">
                <a:solidFill>
                  <a:srgbClr val="0000FF"/>
                </a:solidFill>
              </a:rPr>
              <a:t>GPX</a:t>
            </a:r>
            <a:r>
              <a:rPr lang="ru-RU" sz="1400"/>
              <a:t> и называется что-то типа «Маршрутные точки» с датой. </a:t>
            </a:r>
            <a:endParaRPr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274" name="Google Shape;2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5542" y="5332286"/>
            <a:ext cx="3719253" cy="13031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9"/>
          <p:cNvCxnSpPr>
            <a:stCxn id="276" idx="3"/>
          </p:cNvCxnSpPr>
          <p:nvPr/>
        </p:nvCxnSpPr>
        <p:spPr>
          <a:xfrm>
            <a:off x="2220744" y="5995671"/>
            <a:ext cx="593700" cy="15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7" name="Google Shape;277;p19"/>
          <p:cNvCxnSpPr>
            <a:stCxn id="278" idx="3"/>
          </p:cNvCxnSpPr>
          <p:nvPr/>
        </p:nvCxnSpPr>
        <p:spPr>
          <a:xfrm rot="10800000" flipH="1">
            <a:off x="2220744" y="6228046"/>
            <a:ext cx="593700" cy="6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9" name="Google Shape;279;p19"/>
          <p:cNvCxnSpPr/>
          <p:nvPr/>
        </p:nvCxnSpPr>
        <p:spPr>
          <a:xfrm rot="10800000" flipH="1">
            <a:off x="2292752" y="6356450"/>
            <a:ext cx="521706" cy="24327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6" name="Google Shape;276;p19"/>
          <p:cNvSpPr txBox="1"/>
          <p:nvPr/>
        </p:nvSpPr>
        <p:spPr>
          <a:xfrm>
            <a:off x="1614616" y="5841783"/>
            <a:ext cx="606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Сетка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611560" y="6138057"/>
            <a:ext cx="16091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Сохраненный трек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657187" y="6445834"/>
            <a:ext cx="6580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Точки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19"/>
          <p:cNvCxnSpPr/>
          <p:nvPr/>
        </p:nvCxnSpPr>
        <p:spPr>
          <a:xfrm>
            <a:off x="2256748" y="5761933"/>
            <a:ext cx="593714" cy="159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2" name="Google Shape;282;p19"/>
          <p:cNvSpPr txBox="1"/>
          <p:nvPr/>
        </p:nvSpPr>
        <p:spPr>
          <a:xfrm>
            <a:off x="683568" y="5543433"/>
            <a:ext cx="15576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Здесь Current.gpx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Копирование треков и точек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288" name="Google Shape;288;p20"/>
          <p:cNvSpPr txBox="1">
            <a:spLocks noGrp="1"/>
          </p:cNvSpPr>
          <p:nvPr>
            <p:ph type="body" idx="1"/>
          </p:nvPr>
        </p:nvSpPr>
        <p:spPr>
          <a:xfrm>
            <a:off x="467544" y="980729"/>
            <a:ext cx="8229600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Копируем</a:t>
            </a:r>
            <a:r>
              <a:rPr lang="ru-RU" sz="1800"/>
              <a:t> файл с треком в подпапку текущей даты папки </a:t>
            </a:r>
            <a:r>
              <a:rPr lang="ru-RU" sz="1800">
                <a:solidFill>
                  <a:srgbClr val="0000FF"/>
                </a:solidFill>
              </a:rPr>
              <a:t>10-Tracks</a:t>
            </a:r>
            <a:r>
              <a:rPr lang="ru-RU" sz="1800"/>
              <a:t>.</a:t>
            </a:r>
            <a:endParaRPr sz="14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Переименовываем</a:t>
            </a:r>
            <a:r>
              <a:rPr lang="ru-RU" sz="1800"/>
              <a:t> скопированный файл по позывному </a:t>
            </a:r>
            <a:r>
              <a:rPr lang="ru-RU" sz="1400" i="1"/>
              <a:t>(например, </a:t>
            </a:r>
            <a:r>
              <a:rPr lang="ru-RU" sz="1400" i="1">
                <a:solidFill>
                  <a:srgbClr val="0000FF"/>
                </a:solidFill>
              </a:rPr>
              <a:t>lisa2.gpx</a:t>
            </a:r>
            <a:r>
              <a:rPr lang="ru-RU" sz="1400" i="1"/>
              <a:t>)</a:t>
            </a:r>
            <a:r>
              <a:rPr lang="ru-RU" sz="1800"/>
              <a:t>. </a:t>
            </a:r>
            <a:r>
              <a:rPr lang="ru-RU" sz="1400" i="1"/>
              <a:t>Если на один позывной несколько треков, добавляем цифру или букву (например, </a:t>
            </a:r>
            <a:r>
              <a:rPr lang="ru-RU" sz="1400" i="1">
                <a:solidFill>
                  <a:srgbClr val="0000FF"/>
                </a:solidFill>
              </a:rPr>
              <a:t>lisa2_1.gpx</a:t>
            </a:r>
            <a:r>
              <a:rPr lang="ru-RU" sz="1400" i="1"/>
              <a:t>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Копируем</a:t>
            </a:r>
            <a:r>
              <a:rPr lang="ru-RU" sz="1800"/>
              <a:t> файл с точками </a:t>
            </a:r>
            <a:r>
              <a:rPr lang="ru-RU" sz="1400" i="1"/>
              <a:t>(если есть)</a:t>
            </a:r>
            <a:r>
              <a:rPr lang="ru-RU" sz="1800"/>
              <a:t> в подпапку текущей даты в комплект. 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Переименовываем</a:t>
            </a:r>
            <a:r>
              <a:rPr lang="ru-RU" sz="1800"/>
              <a:t> скопированный файл основываясь на позывном </a:t>
            </a:r>
            <a:r>
              <a:rPr lang="ru-RU" sz="1400" i="1"/>
              <a:t>(например, </a:t>
            </a:r>
            <a:r>
              <a:rPr lang="ru-RU" sz="1400" i="1">
                <a:solidFill>
                  <a:srgbClr val="0000FF"/>
                </a:solidFill>
              </a:rPr>
              <a:t>Waypoints_lisa2.gpx</a:t>
            </a:r>
            <a:r>
              <a:rPr lang="ru-RU" sz="1400" i="1"/>
              <a:t>)</a:t>
            </a:r>
            <a:r>
              <a:rPr lang="ru-RU" sz="1800"/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Удаляем</a:t>
            </a:r>
            <a:r>
              <a:rPr lang="ru-RU" sz="1800"/>
              <a:t> все файлы с треками и точками (</a:t>
            </a:r>
            <a:r>
              <a:rPr lang="ru-RU" sz="1800">
                <a:solidFill>
                  <a:srgbClr val="0000FF"/>
                </a:solidFill>
              </a:rPr>
              <a:t>*.gpx</a:t>
            </a:r>
            <a:r>
              <a:rPr lang="ru-RU" sz="1800"/>
              <a:t>) в папке </a:t>
            </a:r>
            <a:r>
              <a:rPr lang="ru-RU" sz="1800">
                <a:solidFill>
                  <a:srgbClr val="0000FF"/>
                </a:solidFill>
              </a:rPr>
              <a:t>Garmin/GPX </a:t>
            </a:r>
            <a:r>
              <a:rPr lang="ru-RU" sz="1800"/>
              <a:t>на навигаторе </a:t>
            </a:r>
            <a:r>
              <a:rPr lang="ru-RU" sz="1400" i="1">
                <a:solidFill>
                  <a:srgbClr val="C00000"/>
                </a:solidFill>
              </a:rPr>
              <a:t>(</a:t>
            </a:r>
            <a:r>
              <a:rPr lang="ru-RU" sz="1400" i="1" u="sng">
                <a:solidFill>
                  <a:srgbClr val="C00000"/>
                </a:solidFill>
              </a:rPr>
              <a:t>кроме сетки точек</a:t>
            </a:r>
            <a:r>
              <a:rPr lang="ru-RU" sz="1400" i="1">
                <a:solidFill>
                  <a:srgbClr val="C00000"/>
                </a:solidFill>
              </a:rPr>
              <a:t>!)</a:t>
            </a:r>
            <a:r>
              <a:rPr lang="ru-RU" sz="1800"/>
              <a:t>. </a:t>
            </a:r>
            <a:r>
              <a:rPr lang="ru-RU" sz="1400" i="1">
                <a:solidFill>
                  <a:srgbClr val="C00000"/>
                </a:solidFill>
              </a:rPr>
              <a:t>Файл Current.gpx в папке Current </a:t>
            </a:r>
            <a:r>
              <a:rPr lang="ru-RU" sz="1400" i="1" u="sng">
                <a:solidFill>
                  <a:srgbClr val="C00000"/>
                </a:solidFill>
              </a:rPr>
              <a:t>не трогаем</a:t>
            </a:r>
            <a:r>
              <a:rPr lang="ru-RU" sz="1400" i="1">
                <a:solidFill>
                  <a:srgbClr val="C00000"/>
                </a:solidFill>
              </a:rPr>
              <a:t>!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Отключаем</a:t>
            </a:r>
            <a:r>
              <a:rPr lang="ru-RU" sz="1800"/>
              <a:t> навигатор (</a:t>
            </a:r>
            <a:r>
              <a:rPr lang="ru-RU" sz="1400" i="1">
                <a:solidFill>
                  <a:srgbClr val="C00000"/>
                </a:solidFill>
              </a:rPr>
              <a:t>безопасно!</a:t>
            </a:r>
            <a:r>
              <a:rPr lang="ru-RU" sz="1800"/>
              <a:t>) от ноутбука, </a:t>
            </a:r>
            <a:r>
              <a:rPr lang="ru-RU" sz="1800" u="sng"/>
              <a:t>включаем</a:t>
            </a:r>
            <a:r>
              <a:rPr lang="ru-RU" sz="1800"/>
              <a:t> его и </a:t>
            </a:r>
            <a:r>
              <a:rPr lang="ru-RU" sz="1800" u="sng"/>
              <a:t>чистим</a:t>
            </a:r>
            <a:r>
              <a:rPr lang="ru-RU" sz="1800"/>
              <a:t> текущий трек. </a:t>
            </a:r>
            <a:r>
              <a:rPr lang="ru-RU" sz="1800">
                <a:solidFill>
                  <a:srgbClr val="00CC00"/>
                </a:solidFill>
              </a:rPr>
              <a:t>Навигатор готов к следующей задаче.</a:t>
            </a:r>
            <a:endParaRPr sz="1800">
              <a:solidFill>
                <a:srgbClr val="00CC00"/>
              </a:solidFill>
            </a:endParaRPr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27" y="4077072"/>
            <a:ext cx="7986041" cy="570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20"/>
          <p:cNvCxnSpPr/>
          <p:nvPr/>
        </p:nvCxnSpPr>
        <p:spPr>
          <a:xfrm>
            <a:off x="4203464" y="4581128"/>
            <a:ext cx="80509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1" name="Google Shape;291;p20"/>
          <p:cNvSpPr txBox="1"/>
          <p:nvPr/>
        </p:nvSpPr>
        <p:spPr>
          <a:xfrm>
            <a:off x="4367220" y="4273351"/>
            <a:ext cx="357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F5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4606011" y="4725144"/>
            <a:ext cx="198058" cy="210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1134" y="5013176"/>
            <a:ext cx="3347752" cy="167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Обработка треков</a:t>
            </a:r>
            <a:endParaRPr/>
          </a:p>
        </p:txBody>
      </p:sp>
      <p:sp>
        <p:nvSpPr>
          <p:cNvPr id="299" name="Google Shape;29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Импорт gpx в ОЗИ (служебный). То, не то?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Обрезка по зоне поиска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Фильтрация (уменьшение кол-ва точек)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Задание имени (YYYYMMDD_</a:t>
            </a:r>
            <a:r>
              <a:rPr lang="ru-RU" i="1"/>
              <a:t>Позывной#</a:t>
            </a:r>
            <a:r>
              <a:rPr lang="ru-RU"/>
              <a:t>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Задание цвета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Сохранение в корень с нужным именем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Очистка служебного ОЗИ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Импорт gpx трека в ОЗИ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05" name="Google Shape;305;p22"/>
          <p:cNvSpPr txBox="1">
            <a:spLocks noGrp="1"/>
          </p:cNvSpPr>
          <p:nvPr>
            <p:ph type="body" idx="1"/>
          </p:nvPr>
        </p:nvSpPr>
        <p:spPr>
          <a:xfrm>
            <a:off x="446856" y="980729"/>
            <a:ext cx="8229600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Работаем со служебной копией ОЗИ. </a:t>
            </a:r>
            <a:r>
              <a:rPr lang="ru-RU" sz="1800" u="sng"/>
              <a:t>Открываем</a:t>
            </a:r>
            <a:r>
              <a:rPr lang="ru-RU" sz="1800"/>
              <a:t> </a:t>
            </a:r>
            <a:r>
              <a:rPr lang="ru-RU" sz="1800" i="1"/>
              <a:t>список треков</a:t>
            </a:r>
            <a:r>
              <a:rPr lang="ru-RU" sz="1800"/>
              <a:t> (Alt+T) </a:t>
            </a:r>
            <a:r>
              <a:rPr lang="ru-RU" sz="1400" i="1"/>
              <a:t>– он пуст.</a:t>
            </a:r>
            <a:endParaRPr sz="1400" i="1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Импортируем</a:t>
            </a:r>
            <a:r>
              <a:rPr lang="ru-RU" sz="1800"/>
              <a:t> трек (</a:t>
            </a:r>
            <a:r>
              <a:rPr lang="ru-RU" sz="1800">
                <a:solidFill>
                  <a:srgbClr val="0000FF"/>
                </a:solidFill>
              </a:rPr>
              <a:t>gpx</a:t>
            </a:r>
            <a:r>
              <a:rPr lang="ru-RU" sz="1800"/>
              <a:t>) из папки </a:t>
            </a:r>
            <a:r>
              <a:rPr lang="ru-RU" sz="1800">
                <a:solidFill>
                  <a:srgbClr val="0000FF"/>
                </a:solidFill>
              </a:rPr>
              <a:t>текущей даты</a:t>
            </a:r>
            <a:r>
              <a:rPr lang="ru-RU" sz="1800"/>
              <a:t>. Смотрим в списке и на карте: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Трек один и виден на карте – </a:t>
            </a:r>
            <a:r>
              <a:rPr lang="ru-RU" sz="1400" b="1">
                <a:solidFill>
                  <a:srgbClr val="00B050"/>
                </a:solidFill>
              </a:rPr>
              <a:t>наш</a:t>
            </a:r>
            <a:r>
              <a:rPr lang="ru-RU" sz="1400"/>
              <a:t>;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Треков несколько – оставляем те, которые имеют отношение к задаче. </a:t>
            </a:r>
            <a:r>
              <a:rPr lang="ru-RU" sz="1400" u="sng"/>
              <a:t>Смотрим</a:t>
            </a:r>
            <a:r>
              <a:rPr lang="ru-RU" sz="1400"/>
              <a:t>, попадают ли на карту (</a:t>
            </a:r>
            <a:r>
              <a:rPr lang="ru-RU" sz="1400" i="1">
                <a:solidFill>
                  <a:srgbClr val="C00000"/>
                </a:solidFill>
              </a:rPr>
              <a:t>если должны попадать</a:t>
            </a:r>
            <a:r>
              <a:rPr lang="ru-RU" sz="1400"/>
              <a:t>), </a:t>
            </a:r>
            <a:r>
              <a:rPr lang="ru-RU" sz="1400" u="sng"/>
              <a:t>смотрим</a:t>
            </a:r>
            <a:r>
              <a:rPr lang="ru-RU" sz="1400"/>
              <a:t>  даты, если не уверены – </a:t>
            </a:r>
            <a:r>
              <a:rPr lang="ru-RU" sz="1400" u="sng"/>
              <a:t>выбираем</a:t>
            </a:r>
            <a:r>
              <a:rPr lang="ru-RU" sz="1400"/>
              <a:t> трек в списке, </a:t>
            </a:r>
            <a:r>
              <a:rPr lang="ru-RU" sz="1400" u="sng"/>
              <a:t>открываем</a:t>
            </a:r>
            <a:r>
              <a:rPr lang="ru-RU" sz="1400"/>
              <a:t> </a:t>
            </a:r>
            <a:r>
              <a:rPr lang="ru-RU" sz="1400" i="1"/>
              <a:t>список точек трека</a:t>
            </a:r>
            <a:r>
              <a:rPr lang="ru-RU" sz="1400"/>
              <a:t> (кнопкой </a:t>
            </a:r>
            <a:r>
              <a:rPr lang="ru-RU" sz="1400" i="1"/>
              <a:t>Show track list</a:t>
            </a:r>
            <a:r>
              <a:rPr lang="ru-RU" sz="1400"/>
              <a:t>) и смотрим даты и время точек – в начале и в конце. Ненужные треки </a:t>
            </a:r>
            <a:r>
              <a:rPr lang="ru-RU" sz="1400" u="sng"/>
              <a:t>удаляем</a:t>
            </a:r>
            <a:r>
              <a:rPr lang="ru-RU" sz="1400"/>
              <a:t> (вызов </a:t>
            </a:r>
            <a:r>
              <a:rPr lang="ru-RU" sz="1400" i="1"/>
              <a:t>свойств трека</a:t>
            </a:r>
            <a:r>
              <a:rPr lang="ru-RU" sz="1400"/>
              <a:t> по </a:t>
            </a:r>
            <a:r>
              <a:rPr lang="ru-RU" sz="1400" u="sng"/>
              <a:t>двойному клику</a:t>
            </a:r>
            <a:r>
              <a:rPr lang="ru-RU" sz="1400"/>
              <a:t> мышки на трек и </a:t>
            </a:r>
            <a:r>
              <a:rPr lang="ru-RU" sz="1400" u="sng"/>
              <a:t>нажатие</a:t>
            </a:r>
            <a:r>
              <a:rPr lang="ru-RU" sz="1400"/>
              <a:t> снопки </a:t>
            </a:r>
            <a:r>
              <a:rPr lang="ru-RU" sz="1400" i="1"/>
              <a:t>clear</a:t>
            </a:r>
            <a:r>
              <a:rPr lang="ru-RU" sz="1400"/>
              <a:t>).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Треков нет или ни один не подошел – левый </a:t>
            </a:r>
            <a:r>
              <a:rPr lang="ru-RU" sz="1400">
                <a:solidFill>
                  <a:srgbClr val="0000FF"/>
                </a:solidFill>
              </a:rPr>
              <a:t>gpx</a:t>
            </a:r>
            <a:r>
              <a:rPr lang="ru-RU" sz="1400"/>
              <a:t>-файл (в принципе, его можно удалить).</a:t>
            </a:r>
            <a:endParaRPr sz="1400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306" name="Google Shape;30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3717032"/>
            <a:ext cx="1368152" cy="168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12" y="3700573"/>
            <a:ext cx="1608045" cy="265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7904" y="4053392"/>
            <a:ext cx="2354014" cy="1935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22"/>
          <p:cNvCxnSpPr/>
          <p:nvPr/>
        </p:nvCxnSpPr>
        <p:spPr>
          <a:xfrm flipH="1">
            <a:off x="5027639" y="3867433"/>
            <a:ext cx="72008" cy="576064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10" name="Google Shape;31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8184" y="4053392"/>
            <a:ext cx="2736303" cy="1487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2"/>
          <p:cNvCxnSpPr/>
          <p:nvPr/>
        </p:nvCxnSpPr>
        <p:spPr>
          <a:xfrm flipH="1">
            <a:off x="7795763" y="3754533"/>
            <a:ext cx="72008" cy="576064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2" name="Google Shape;312;p22"/>
          <p:cNvCxnSpPr/>
          <p:nvPr/>
        </p:nvCxnSpPr>
        <p:spPr>
          <a:xfrm flipH="1">
            <a:off x="8087979" y="3754533"/>
            <a:ext cx="72008" cy="576064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3" name="Google Shape;313;p22"/>
          <p:cNvSpPr/>
          <p:nvPr/>
        </p:nvSpPr>
        <p:spPr>
          <a:xfrm>
            <a:off x="1763689" y="4443497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3583145" y="4537778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6084169" y="4537778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Обрезка по зоне поиска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446856" y="980729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Трек </a:t>
            </a:r>
            <a:r>
              <a:rPr lang="ru-RU" sz="1800" u="sng"/>
              <a:t>помещаем</a:t>
            </a:r>
            <a:r>
              <a:rPr lang="ru-RU" sz="1800"/>
              <a:t> в первую позицию в </a:t>
            </a:r>
            <a:r>
              <a:rPr lang="ru-RU" sz="1800" i="1"/>
              <a:t>списке треков</a:t>
            </a:r>
            <a:r>
              <a:rPr lang="ru-RU" sz="1800"/>
              <a:t> (</a:t>
            </a:r>
            <a:r>
              <a:rPr lang="ru-RU" sz="1800" i="1"/>
              <a:t>стрелкой вверх</a:t>
            </a:r>
            <a:r>
              <a:rPr lang="ru-RU" sz="1800"/>
              <a:t>).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Открываем</a:t>
            </a:r>
            <a:r>
              <a:rPr lang="ru-RU" sz="1800"/>
              <a:t> </a:t>
            </a:r>
            <a:r>
              <a:rPr lang="ru-RU" sz="1800" i="1"/>
              <a:t>список точек трека</a:t>
            </a:r>
            <a:r>
              <a:rPr lang="ru-RU" sz="1800"/>
              <a:t>. 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Выделяем</a:t>
            </a:r>
            <a:r>
              <a:rPr lang="ru-RU" sz="1800"/>
              <a:t> точки вне зоны поиска (кнопка </a:t>
            </a:r>
            <a:r>
              <a:rPr lang="ru-RU" sz="1800" i="1"/>
              <a:t>Select if not on Map</a:t>
            </a:r>
            <a:r>
              <a:rPr lang="ru-RU" sz="1800"/>
              <a:t>).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Удаляем</a:t>
            </a:r>
            <a:r>
              <a:rPr lang="ru-RU" sz="1800"/>
              <a:t> выделенные точки (кнопка </a:t>
            </a:r>
            <a:r>
              <a:rPr lang="ru-RU" sz="1800" i="1"/>
              <a:t>Delete</a:t>
            </a:r>
            <a:r>
              <a:rPr lang="ru-RU" sz="1800"/>
              <a:t>).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⮚"/>
            </a:pPr>
            <a:r>
              <a:rPr lang="ru-RU" sz="1400">
                <a:solidFill>
                  <a:srgbClr val="FF0000"/>
                </a:solidFill>
              </a:rPr>
              <a:t>Если есть хотя бы одна такая точка, то при удалении ОЗИ запросит подтверждения.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Закрываем</a:t>
            </a:r>
            <a:r>
              <a:rPr lang="ru-RU" sz="1800"/>
              <a:t> </a:t>
            </a:r>
            <a:r>
              <a:rPr lang="ru-RU" sz="1800" i="1"/>
              <a:t>список точек трека</a:t>
            </a:r>
            <a:r>
              <a:rPr lang="ru-RU" sz="1800"/>
              <a:t>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322" name="Google Shape;3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155465"/>
            <a:ext cx="1773671" cy="1872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23"/>
          <p:cNvCxnSpPr/>
          <p:nvPr/>
        </p:nvCxnSpPr>
        <p:spPr>
          <a:xfrm flipH="1">
            <a:off x="1331640" y="3933056"/>
            <a:ext cx="72008" cy="576064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784" y="4155465"/>
            <a:ext cx="3312368" cy="1800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23"/>
          <p:cNvCxnSpPr/>
          <p:nvPr/>
        </p:nvCxnSpPr>
        <p:spPr>
          <a:xfrm rot="10800000">
            <a:off x="3707904" y="5956148"/>
            <a:ext cx="432048" cy="569196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6" name="Google Shape;326;p23"/>
          <p:cNvCxnSpPr/>
          <p:nvPr/>
        </p:nvCxnSpPr>
        <p:spPr>
          <a:xfrm rot="10800000" flipH="1">
            <a:off x="2627784" y="5939948"/>
            <a:ext cx="288032" cy="569196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7" name="Google Shape;327;p23"/>
          <p:cNvSpPr/>
          <p:nvPr/>
        </p:nvSpPr>
        <p:spPr>
          <a:xfrm>
            <a:off x="2339752" y="4997687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Фильтрация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33" name="Google Shape;333;p24"/>
          <p:cNvSpPr txBox="1">
            <a:spLocks noGrp="1"/>
          </p:cNvSpPr>
          <p:nvPr>
            <p:ph type="body" idx="1"/>
          </p:nvPr>
        </p:nvSpPr>
        <p:spPr>
          <a:xfrm>
            <a:off x="446856" y="980729"/>
            <a:ext cx="822960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Открываем</a:t>
            </a:r>
            <a:r>
              <a:rPr lang="ru-RU" sz="1800" dirty="0"/>
              <a:t> </a:t>
            </a:r>
            <a:r>
              <a:rPr lang="ru-RU" sz="1800" i="1" dirty="0"/>
              <a:t>окно фильтрации трека</a:t>
            </a:r>
            <a:r>
              <a:rPr lang="ru-RU" sz="1800" dirty="0"/>
              <a:t> (кнопкой на </a:t>
            </a:r>
            <a:r>
              <a:rPr lang="ru-RU" sz="1800" dirty="0" err="1"/>
              <a:t>тулбаре</a:t>
            </a:r>
            <a:r>
              <a:rPr lang="ru-RU" sz="1800" dirty="0"/>
              <a:t> </a:t>
            </a:r>
            <a:r>
              <a:rPr lang="ru-RU" sz="1800" i="1" dirty="0" err="1"/>
              <a:t>Show</a:t>
            </a:r>
            <a:r>
              <a:rPr lang="ru-RU" sz="1800" i="1" dirty="0"/>
              <a:t> </a:t>
            </a:r>
            <a:r>
              <a:rPr lang="ru-RU" sz="1800" i="1" dirty="0" err="1"/>
              <a:t>Track</a:t>
            </a:r>
            <a:r>
              <a:rPr lang="ru-RU" sz="1800" i="1" dirty="0"/>
              <a:t> </a:t>
            </a:r>
            <a:r>
              <a:rPr lang="ru-RU" sz="1800" i="1" dirty="0" err="1"/>
              <a:t>Filter</a:t>
            </a:r>
            <a:r>
              <a:rPr lang="ru-RU" sz="1800" i="1" dirty="0"/>
              <a:t> </a:t>
            </a:r>
            <a:r>
              <a:rPr lang="ru-RU" sz="1800" i="1" dirty="0" err="1"/>
              <a:t>Control</a:t>
            </a:r>
            <a:r>
              <a:rPr lang="ru-RU" sz="1800" dirty="0"/>
              <a:t>). </a:t>
            </a:r>
            <a:r>
              <a:rPr lang="ru-RU" sz="1400" i="1" dirty="0"/>
              <a:t>Должны быть выставлены следующие </a:t>
            </a:r>
            <a:r>
              <a:rPr lang="ru-RU" sz="1400" i="1" u="sng" dirty="0"/>
              <a:t>параметры</a:t>
            </a:r>
            <a:r>
              <a:rPr lang="ru-RU" sz="1800" dirty="0"/>
              <a:t>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i="1" dirty="0" err="1"/>
              <a:t>From</a:t>
            </a:r>
            <a:r>
              <a:rPr lang="ru-RU" sz="1400" i="1" dirty="0"/>
              <a:t> </a:t>
            </a:r>
            <a:r>
              <a:rPr lang="ru-RU" sz="1400" i="1" dirty="0" err="1"/>
              <a:t>track</a:t>
            </a:r>
            <a:r>
              <a:rPr lang="ru-RU" sz="1400" dirty="0"/>
              <a:t>: 1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i="1" dirty="0" err="1"/>
              <a:t>To</a:t>
            </a:r>
            <a:r>
              <a:rPr lang="ru-RU" sz="1400" i="1" dirty="0"/>
              <a:t> </a:t>
            </a:r>
            <a:r>
              <a:rPr lang="ru-RU" sz="1400" i="1" dirty="0" err="1"/>
              <a:t>track</a:t>
            </a:r>
            <a:r>
              <a:rPr lang="ru-RU" sz="1400" dirty="0"/>
              <a:t>: 2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i="1" dirty="0" err="1"/>
              <a:t>Filter</a:t>
            </a:r>
            <a:r>
              <a:rPr lang="ru-RU" sz="1400" i="1" dirty="0"/>
              <a:t> </a:t>
            </a:r>
            <a:r>
              <a:rPr lang="ru-RU" sz="1400" i="1" dirty="0" err="1"/>
              <a:t>index</a:t>
            </a:r>
            <a:r>
              <a:rPr lang="ru-RU" sz="1400" dirty="0"/>
              <a:t>: 4 (выбран).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Нажимаем</a:t>
            </a:r>
            <a:r>
              <a:rPr lang="ru-RU" sz="1800" dirty="0"/>
              <a:t> кнопку </a:t>
            </a:r>
            <a:r>
              <a:rPr lang="ru-RU" sz="1800" i="1" dirty="0" err="1"/>
              <a:t>Filter</a:t>
            </a:r>
            <a:r>
              <a:rPr lang="ru-RU" sz="1800" dirty="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 dirty="0"/>
              <a:t>Результирующий трек будет во второй позиции, в его имени будет слово “</a:t>
            </a:r>
            <a:r>
              <a:rPr lang="ru-RU" sz="1400" dirty="0" err="1"/>
              <a:t>Filtered</a:t>
            </a:r>
            <a:r>
              <a:rPr lang="ru-RU" sz="1400" dirty="0"/>
              <a:t>”.</a:t>
            </a:r>
            <a:endParaRPr sz="14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 dirty="0" err="1"/>
              <a:t>Нефильтрованый</a:t>
            </a:r>
            <a:r>
              <a:rPr lang="ru-RU" sz="1400" dirty="0"/>
              <a:t> трек можно </a:t>
            </a:r>
            <a:r>
              <a:rPr lang="ru-RU" sz="1400" u="sng" dirty="0"/>
              <a:t>удалить</a:t>
            </a:r>
            <a:r>
              <a:rPr lang="ru-RU" sz="1400" dirty="0"/>
              <a:t> из </a:t>
            </a:r>
            <a:r>
              <a:rPr lang="ru-RU" sz="1400" i="1" dirty="0"/>
              <a:t>списка треков</a:t>
            </a:r>
            <a:r>
              <a:rPr lang="ru-RU" sz="1400" dirty="0"/>
              <a:t>, больше он не нужен.</a:t>
            </a:r>
            <a:endParaRPr sz="14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 dirty="0"/>
              <a:t>Фильтрация – уменьшение количества точек без существенного изменения формы («</a:t>
            </a:r>
            <a:r>
              <a:rPr lang="ru-RU" sz="1400" dirty="0" err="1"/>
              <a:t>прорежиавние</a:t>
            </a:r>
            <a:r>
              <a:rPr lang="ru-RU" sz="1400" dirty="0"/>
              <a:t> трека»). Нужно чтобы ускорить работу ОЗИ с </a:t>
            </a:r>
            <a:r>
              <a:rPr lang="ru-RU" sz="1400" dirty="0" smtClean="0"/>
              <a:t>треком.</a:t>
            </a:r>
            <a:endParaRPr lang="ru-RU" sz="1400"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 dirty="0" smtClean="0">
                <a:solidFill>
                  <a:schemeClr val="tx1"/>
                </a:solidFill>
              </a:rPr>
              <a:t>Треки ветров и бортов </a:t>
            </a:r>
            <a:r>
              <a:rPr lang="ru-RU" sz="1400" dirty="0" smtClean="0"/>
              <a:t>могут быть отфильтрованы, если ОК видит в этом смысл (например, по плотности точек на некоторых участках). В таком случае тоже используется индекс 4. </a:t>
            </a:r>
            <a:endParaRPr sz="1800" smtClean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smtClean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334" name="Google Shape;3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149080"/>
            <a:ext cx="2029966" cy="214274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4"/>
          <p:cNvSpPr/>
          <p:nvPr/>
        </p:nvSpPr>
        <p:spPr>
          <a:xfrm>
            <a:off x="2568546" y="4737725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808" y="4210884"/>
            <a:ext cx="1374002" cy="91325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4"/>
          <p:cNvSpPr/>
          <p:nvPr/>
        </p:nvSpPr>
        <p:spPr>
          <a:xfrm>
            <a:off x="4355976" y="4720861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008" y="4437112"/>
            <a:ext cx="1229040" cy="1166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24"/>
          <p:cNvCxnSpPr/>
          <p:nvPr/>
        </p:nvCxnSpPr>
        <p:spPr>
          <a:xfrm>
            <a:off x="5076056" y="4759328"/>
            <a:ext cx="43204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24"/>
          <p:cNvCxnSpPr/>
          <p:nvPr/>
        </p:nvCxnSpPr>
        <p:spPr>
          <a:xfrm>
            <a:off x="5076056" y="4926716"/>
            <a:ext cx="43204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" name="Google Shape;341;p24"/>
          <p:cNvCxnSpPr/>
          <p:nvPr/>
        </p:nvCxnSpPr>
        <p:spPr>
          <a:xfrm>
            <a:off x="5109624" y="5124143"/>
            <a:ext cx="43204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24"/>
          <p:cNvCxnSpPr/>
          <p:nvPr/>
        </p:nvCxnSpPr>
        <p:spPr>
          <a:xfrm rot="10800000" flipH="1">
            <a:off x="5292080" y="5517232"/>
            <a:ext cx="288032" cy="569196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3" name="Google Shape;343;p24"/>
          <p:cNvSpPr/>
          <p:nvPr/>
        </p:nvSpPr>
        <p:spPr>
          <a:xfrm>
            <a:off x="6012160" y="4753797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0192" y="4210884"/>
            <a:ext cx="1957958" cy="206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Задание имени, цвета и сохранение трека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50" name="Google Shape;350;p25"/>
          <p:cNvSpPr txBox="1">
            <a:spLocks noGrp="1"/>
          </p:cNvSpPr>
          <p:nvPr>
            <p:ph type="body" idx="1"/>
          </p:nvPr>
        </p:nvSpPr>
        <p:spPr>
          <a:xfrm>
            <a:off x="446856" y="980728"/>
            <a:ext cx="8229600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Открываем</a:t>
            </a:r>
            <a:r>
              <a:rPr lang="ru-RU" sz="1800"/>
              <a:t> </a:t>
            </a:r>
            <a:r>
              <a:rPr lang="ru-RU" sz="1800" i="1"/>
              <a:t>свойства трека</a:t>
            </a:r>
            <a:r>
              <a:rPr lang="ru-RU" sz="1800"/>
              <a:t>. </a:t>
            </a:r>
            <a:r>
              <a:rPr lang="ru-RU" sz="1400" i="1"/>
              <a:t>Если перед этим фильтровали, то второго в списке, иначе первого.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Задаем</a:t>
            </a:r>
            <a:r>
              <a:rPr lang="ru-RU" sz="1800"/>
              <a:t> имя.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Имя задаем в виде </a:t>
            </a:r>
            <a:r>
              <a:rPr lang="ru-RU" sz="1400" i="1"/>
              <a:t>ГодМесяцДень</a:t>
            </a:r>
            <a:r>
              <a:rPr lang="ru-RU" sz="1400"/>
              <a:t>_</a:t>
            </a:r>
            <a:r>
              <a:rPr lang="ru-RU" sz="1400" i="1"/>
              <a:t>Позывной</a:t>
            </a:r>
            <a:r>
              <a:rPr lang="ru-RU" sz="1400"/>
              <a:t>. Например, </a:t>
            </a:r>
            <a:r>
              <a:rPr lang="ru-RU" sz="1400" i="1"/>
              <a:t>20171021_Lisa1</a:t>
            </a:r>
            <a:r>
              <a:rPr lang="ru-RU" sz="1400"/>
              <a:t>. Это нужно для правильной сортировки файлов треков.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Если несколько треков на один позывной, добавляем в конце букву или цифру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ru-RU" sz="1400"/>
              <a:t>Используем только латинский алфавит.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Задаем</a:t>
            </a:r>
            <a:r>
              <a:rPr lang="ru-RU" sz="1800"/>
              <a:t> цвет. </a:t>
            </a:r>
            <a:r>
              <a:rPr lang="ru-RU" sz="1400" i="1"/>
              <a:t>Рекомендованы: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i="1"/>
              <a:t>для лис: </a:t>
            </a:r>
            <a:r>
              <a:rPr lang="ru-RU" sz="1400"/>
              <a:t>красный и синий;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i="1"/>
              <a:t>для ветров</a:t>
            </a:r>
            <a:r>
              <a:rPr lang="ru-RU" sz="1400"/>
              <a:t>: розовый;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i="1"/>
              <a:t>для бортов</a:t>
            </a:r>
            <a:r>
              <a:rPr lang="ru-RU" sz="1400"/>
              <a:t>: желтый.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Сохраняем</a:t>
            </a:r>
            <a:r>
              <a:rPr lang="ru-RU" sz="1800"/>
              <a:t> трек в папку </a:t>
            </a:r>
            <a:r>
              <a:rPr lang="ru-RU" sz="1800">
                <a:solidFill>
                  <a:srgbClr val="0000FF"/>
                </a:solidFill>
              </a:rPr>
              <a:t>10-Tracks</a:t>
            </a:r>
            <a:r>
              <a:rPr lang="ru-RU" sz="1800"/>
              <a:t> </a:t>
            </a:r>
            <a:r>
              <a:rPr lang="ru-RU" sz="1800" i="1"/>
              <a:t>(с тем же именем, какое ему задали).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Очищаем</a:t>
            </a:r>
            <a:r>
              <a:rPr lang="ru-RU" sz="1800"/>
              <a:t> служебный ОЗИ от треков.</a:t>
            </a: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351" name="Google Shape;3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4786663"/>
            <a:ext cx="1656184" cy="1910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25"/>
          <p:cNvCxnSpPr/>
          <p:nvPr/>
        </p:nvCxnSpPr>
        <p:spPr>
          <a:xfrm rot="10800000">
            <a:off x="2483768" y="5578842"/>
            <a:ext cx="936104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3" name="Google Shape;353;p25"/>
          <p:cNvCxnSpPr/>
          <p:nvPr/>
        </p:nvCxnSpPr>
        <p:spPr>
          <a:xfrm>
            <a:off x="611560" y="5176730"/>
            <a:ext cx="580256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4" name="Google Shape;354;p25"/>
          <p:cNvCxnSpPr/>
          <p:nvPr/>
        </p:nvCxnSpPr>
        <p:spPr>
          <a:xfrm>
            <a:off x="611560" y="5342776"/>
            <a:ext cx="580256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55" name="Google Shape;35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4744952"/>
            <a:ext cx="1656183" cy="190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08" y="4762691"/>
            <a:ext cx="2520280" cy="186805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/>
          <p:nvPr/>
        </p:nvSpPr>
        <p:spPr>
          <a:xfrm>
            <a:off x="3131840" y="5877272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6444208" y="5886836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Обработка точек</a:t>
            </a:r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Импорт gpx в ОЗИ (служебный). То, не то?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Удаление лишних точек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Коррекция имен точек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Добавление новых точек в общий файл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Очистка служебного ОЗИ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Импорт gpx точек в ОЗИ и удаление лишних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70" name="Google Shape;370;p27"/>
          <p:cNvSpPr txBox="1">
            <a:spLocks noGrp="1"/>
          </p:cNvSpPr>
          <p:nvPr>
            <p:ph type="body" idx="1"/>
          </p:nvPr>
        </p:nvSpPr>
        <p:spPr>
          <a:xfrm>
            <a:off x="446856" y="980728"/>
            <a:ext cx="8229600" cy="295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Работаем со служебной копией ОЗИ.</a:t>
            </a:r>
            <a:endParaRPr sz="1400" i="1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Импортируем</a:t>
            </a:r>
            <a:r>
              <a:rPr lang="ru-RU" sz="1800"/>
              <a:t> трек (</a:t>
            </a:r>
            <a:r>
              <a:rPr lang="ru-RU" sz="1800">
                <a:solidFill>
                  <a:srgbClr val="0000FF"/>
                </a:solidFill>
              </a:rPr>
              <a:t>gpx</a:t>
            </a:r>
            <a:r>
              <a:rPr lang="ru-RU" sz="1800"/>
              <a:t>) из папки </a:t>
            </a:r>
            <a:r>
              <a:rPr lang="ru-RU" sz="1800">
                <a:solidFill>
                  <a:srgbClr val="0000FF"/>
                </a:solidFill>
              </a:rPr>
              <a:t>текущей даты</a:t>
            </a:r>
            <a:r>
              <a:rPr lang="ru-RU" sz="1800"/>
              <a:t>. </a:t>
            </a:r>
            <a:r>
              <a:rPr lang="ru-RU" sz="1400" i="1"/>
              <a:t>Если была загружена сетка точек то ее не будет. </a:t>
            </a:r>
            <a:endParaRPr sz="1400" i="1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Смотрим</a:t>
            </a:r>
            <a:r>
              <a:rPr lang="ru-RU" sz="1800"/>
              <a:t> на карте: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Видим точки – про непонятные </a:t>
            </a:r>
            <a:r>
              <a:rPr lang="ru-RU" sz="1400" u="sng"/>
              <a:t>спрашиваем</a:t>
            </a:r>
            <a:r>
              <a:rPr lang="ru-RU" sz="1400"/>
              <a:t> у старшего группы;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Не видим точек или задача выходила за рамки зоны поиска – </a:t>
            </a:r>
            <a:r>
              <a:rPr lang="ru-RU" sz="1400" u="sng"/>
              <a:t>открываем</a:t>
            </a:r>
            <a:r>
              <a:rPr lang="ru-RU" sz="1400"/>
              <a:t> список точек (Alt+W). </a:t>
            </a:r>
            <a:r>
              <a:rPr lang="ru-RU" sz="1400" u="sng"/>
              <a:t>Смотрим</a:t>
            </a:r>
            <a:r>
              <a:rPr lang="ru-RU" sz="1400"/>
              <a:t> в нем.</a:t>
            </a:r>
            <a:endParaRPr sz="14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Удаляем</a:t>
            </a:r>
            <a:r>
              <a:rPr lang="ru-RU" sz="1800"/>
              <a:t> лишние точки:</a:t>
            </a:r>
            <a:endParaRPr sz="18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На карте – по правой клавише мышки на точке – контекстное меню </a:t>
            </a:r>
            <a:r>
              <a:rPr lang="ru-RU" sz="1400" i="1"/>
              <a:t>Delete</a:t>
            </a:r>
            <a:r>
              <a:rPr lang="ru-RU" sz="1400"/>
              <a:t>;</a:t>
            </a:r>
            <a:endParaRPr sz="14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В окне списка – выделяем в списке – кнопка </a:t>
            </a:r>
            <a:r>
              <a:rPr lang="ru-RU" sz="1400" i="1"/>
              <a:t>Delete</a:t>
            </a:r>
            <a:r>
              <a:rPr lang="ru-RU" sz="1400"/>
              <a:t> .</a:t>
            </a:r>
            <a:endParaRPr sz="14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371" name="Google Shape;37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005064"/>
            <a:ext cx="1608045" cy="26571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27"/>
          <p:cNvCxnSpPr/>
          <p:nvPr/>
        </p:nvCxnSpPr>
        <p:spPr>
          <a:xfrm>
            <a:off x="5148065" y="4461543"/>
            <a:ext cx="413351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73" name="Google Shape;373;p27"/>
          <p:cNvSpPr/>
          <p:nvPr/>
        </p:nvSpPr>
        <p:spPr>
          <a:xfrm>
            <a:off x="2267744" y="4850241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7331" y="4005064"/>
            <a:ext cx="2297098" cy="221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27"/>
          <p:cNvCxnSpPr/>
          <p:nvPr/>
        </p:nvCxnSpPr>
        <p:spPr>
          <a:xfrm rot="10800000">
            <a:off x="4677489" y="5537105"/>
            <a:ext cx="504056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76" name="Google Shape;37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416" y="4005064"/>
            <a:ext cx="3124452" cy="18246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27"/>
          <p:cNvCxnSpPr/>
          <p:nvPr/>
        </p:nvCxnSpPr>
        <p:spPr>
          <a:xfrm rot="10800000" flipH="1">
            <a:off x="5652120" y="5801719"/>
            <a:ext cx="144017" cy="420393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78" name="Google Shape;378;p27"/>
          <p:cNvSpPr txBox="1"/>
          <p:nvPr/>
        </p:nvSpPr>
        <p:spPr>
          <a:xfrm>
            <a:off x="4939445" y="4781812"/>
            <a:ext cx="5517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Коррекция имен точек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446856" y="980729"/>
            <a:ext cx="8229600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Открываем</a:t>
            </a:r>
            <a:r>
              <a:rPr lang="ru-RU" sz="1800" dirty="0"/>
              <a:t> диалог свойств точки</a:t>
            </a:r>
            <a:endParaRPr sz="1400" i="1"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dirty="0"/>
              <a:t>На карте – по правой клавише мышки на точке – контекстное меню </a:t>
            </a:r>
            <a:r>
              <a:rPr lang="ru-RU" sz="1400" i="1" dirty="0" err="1"/>
              <a:t>Properties</a:t>
            </a:r>
            <a:r>
              <a:rPr lang="ru-RU" sz="1400" dirty="0"/>
              <a:t>;</a:t>
            </a:r>
            <a:endParaRPr sz="1400"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dirty="0"/>
              <a:t>В окне списка – выделяем в списке – кнопка </a:t>
            </a:r>
            <a:r>
              <a:rPr lang="ru-RU" sz="1400" i="1" dirty="0" err="1"/>
              <a:t>Properties</a:t>
            </a:r>
            <a:r>
              <a:rPr lang="ru-RU" sz="1400" dirty="0"/>
              <a:t> .</a:t>
            </a:r>
            <a:endParaRPr sz="1400"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Редактируем</a:t>
            </a:r>
            <a:r>
              <a:rPr lang="ru-RU" sz="1800" dirty="0"/>
              <a:t> название</a:t>
            </a:r>
            <a:r>
              <a:rPr lang="ru-RU" sz="1400" dirty="0"/>
              <a:t> (</a:t>
            </a:r>
            <a:r>
              <a:rPr lang="ru-RU" sz="1400" i="1" dirty="0" err="1"/>
              <a:t>Name</a:t>
            </a:r>
            <a:r>
              <a:rPr lang="ru-RU" sz="1400" dirty="0"/>
              <a:t>)</a:t>
            </a:r>
            <a:r>
              <a:rPr lang="ru-RU" sz="1800" dirty="0"/>
              <a:t>: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dirty="0"/>
              <a:t>Используем </a:t>
            </a:r>
            <a:r>
              <a:rPr lang="ru-RU" sz="1400" i="1" dirty="0" smtClean="0">
                <a:solidFill>
                  <a:srgbClr val="FF0000"/>
                </a:solidFill>
              </a:rPr>
              <a:t>русский и латинский</a:t>
            </a:r>
            <a:r>
              <a:rPr lang="ru-RU" sz="1400" dirty="0" smtClean="0"/>
              <a:t> алфавит, </a:t>
            </a:r>
            <a:r>
              <a:rPr lang="ru-RU" sz="1400" i="1" dirty="0" smtClean="0"/>
              <a:t>стараемся быть краткими</a:t>
            </a:r>
            <a:r>
              <a:rPr lang="ru-RU" sz="1400" dirty="0" smtClean="0"/>
              <a:t>;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E36C09"/>
              </a:buClr>
              <a:buSzPts val="1400"/>
              <a:buChar char="–"/>
            </a:pPr>
            <a:r>
              <a:rPr lang="ru-RU" sz="1400" i="1" dirty="0">
                <a:solidFill>
                  <a:srgbClr val="E36C09"/>
                </a:solidFill>
              </a:rPr>
              <a:t>Если надо</a:t>
            </a:r>
            <a:r>
              <a:rPr lang="ru-RU" sz="1400" dirty="0"/>
              <a:t>, </a:t>
            </a:r>
            <a:r>
              <a:rPr lang="ru-RU" sz="1400" dirty="0" smtClean="0"/>
              <a:t>подробное пояснение </a:t>
            </a:r>
            <a:r>
              <a:rPr lang="ru-RU" sz="1400" dirty="0"/>
              <a:t>заносим в описание (</a:t>
            </a:r>
            <a:r>
              <a:rPr lang="ru-RU" sz="1400" i="1" dirty="0" err="1"/>
              <a:t>Description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E36C09"/>
              </a:buClr>
              <a:buSzPts val="1400"/>
              <a:buChar char="–"/>
            </a:pPr>
            <a:r>
              <a:rPr lang="ru-RU" sz="1400" i="1" dirty="0" smtClean="0"/>
              <a:t>Если используется русский</a:t>
            </a:r>
            <a:r>
              <a:rPr lang="ru-RU" sz="1400" i="1" dirty="0"/>
              <a:t>, </a:t>
            </a:r>
            <a:r>
              <a:rPr lang="ru-RU" sz="1400" dirty="0" smtClean="0"/>
              <a:t>то </a:t>
            </a:r>
            <a:r>
              <a:rPr lang="ru-RU" sz="1400" dirty="0"/>
              <a:t>вместо русских </a:t>
            </a:r>
            <a:r>
              <a:rPr lang="ru-RU" sz="1400" dirty="0" smtClean="0"/>
              <a:t>‘С’ везде используем </a:t>
            </a:r>
            <a:r>
              <a:rPr lang="ru-RU" sz="1400" dirty="0"/>
              <a:t>латинские </a:t>
            </a:r>
            <a:r>
              <a:rPr lang="ru-RU" sz="1400" dirty="0" smtClean="0"/>
              <a:t>‘</a:t>
            </a:r>
            <a:r>
              <a:rPr lang="en-US" sz="1400" dirty="0" smtClean="0"/>
              <a:t>C</a:t>
            </a:r>
            <a:r>
              <a:rPr lang="ru-RU" sz="1400" dirty="0" smtClean="0"/>
              <a:t>’.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Фиксируем</a:t>
            </a:r>
            <a:r>
              <a:rPr lang="ru-RU" sz="1800" dirty="0"/>
              <a:t> изменения</a:t>
            </a:r>
            <a:r>
              <a:rPr lang="ru-RU" sz="1400" dirty="0"/>
              <a:t> (кнопка </a:t>
            </a:r>
            <a:r>
              <a:rPr lang="ru-RU" sz="1400" i="1" dirty="0" err="1"/>
              <a:t>Save</a:t>
            </a:r>
            <a:r>
              <a:rPr lang="ru-RU" sz="1400" dirty="0"/>
              <a:t>).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385" name="Google Shape;385;p2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463" y="3892322"/>
            <a:ext cx="2763144" cy="2570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28"/>
          <p:cNvCxnSpPr/>
          <p:nvPr/>
        </p:nvCxnSpPr>
        <p:spPr>
          <a:xfrm>
            <a:off x="1475657" y="3769088"/>
            <a:ext cx="1016366" cy="390921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7" name="Google Shape;387;p28"/>
          <p:cNvCxnSpPr/>
          <p:nvPr/>
        </p:nvCxnSpPr>
        <p:spPr>
          <a:xfrm rot="10800000">
            <a:off x="3796421" y="4420607"/>
            <a:ext cx="504056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88" name="Google Shape;388;p28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883" y="3861047"/>
            <a:ext cx="2796758" cy="260195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8"/>
          <p:cNvSpPr/>
          <p:nvPr/>
        </p:nvSpPr>
        <p:spPr>
          <a:xfrm>
            <a:off x="4300477" y="4966478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p28"/>
          <p:cNvCxnSpPr/>
          <p:nvPr/>
        </p:nvCxnSpPr>
        <p:spPr>
          <a:xfrm rot="10800000">
            <a:off x="7524328" y="6237312"/>
            <a:ext cx="504056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Базовый уровень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Все получается хорошо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Отрядное оборудование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Грамотные старшие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Хорошие условия на месте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Стандартные задачи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Добавление в общий файл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396" name="Google Shape;396;p29"/>
          <p:cNvSpPr txBox="1">
            <a:spLocks noGrp="1"/>
          </p:cNvSpPr>
          <p:nvPr>
            <p:ph type="body" idx="1"/>
          </p:nvPr>
        </p:nvSpPr>
        <p:spPr>
          <a:xfrm>
            <a:off x="446856" y="980729"/>
            <a:ext cx="8229600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Открываем</a:t>
            </a:r>
            <a:r>
              <a:rPr lang="ru-RU" sz="1800"/>
              <a:t> список точек (</a:t>
            </a:r>
            <a:r>
              <a:rPr lang="ru-RU" sz="1400" i="1"/>
              <a:t>Alt+W</a:t>
            </a:r>
            <a:r>
              <a:rPr lang="ru-RU" sz="1800"/>
              <a:t>)</a:t>
            </a:r>
            <a:endParaRPr sz="1400" i="1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Выделяем</a:t>
            </a:r>
            <a:r>
              <a:rPr lang="ru-RU" sz="1800"/>
              <a:t> все точки (</a:t>
            </a:r>
            <a:r>
              <a:rPr lang="ru-RU" sz="1400"/>
              <a:t>Кнопка</a:t>
            </a:r>
            <a:r>
              <a:rPr lang="ru-RU" sz="1400" i="1"/>
              <a:t> ‘S’ – Select All</a:t>
            </a:r>
            <a:r>
              <a:rPr lang="ru-RU" sz="1800"/>
              <a:t>).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Сохраняем</a:t>
            </a:r>
            <a:r>
              <a:rPr lang="ru-RU" sz="1800"/>
              <a:t> в папку </a:t>
            </a:r>
            <a:r>
              <a:rPr lang="ru-RU" sz="1800">
                <a:solidFill>
                  <a:srgbClr val="0000FF"/>
                </a:solidFill>
              </a:rPr>
              <a:t>10-Tracks</a:t>
            </a:r>
            <a:r>
              <a:rPr lang="ru-RU" sz="1800"/>
              <a:t> </a:t>
            </a:r>
            <a:r>
              <a:rPr lang="ru-RU" sz="1800" i="1"/>
              <a:t>(</a:t>
            </a:r>
            <a:r>
              <a:rPr lang="ru-RU" sz="1400"/>
              <a:t>в единый файл </a:t>
            </a:r>
            <a:r>
              <a:rPr lang="ru-RU" sz="1400">
                <a:solidFill>
                  <a:srgbClr val="0000FF"/>
                </a:solidFill>
              </a:rPr>
              <a:t>Waypoints_*.wpt</a:t>
            </a:r>
            <a:r>
              <a:rPr lang="ru-RU" sz="1800" i="1"/>
              <a:t>) </a:t>
            </a:r>
            <a:r>
              <a:rPr lang="ru-RU" sz="1400"/>
              <a:t>кнопкой </a:t>
            </a:r>
            <a:r>
              <a:rPr lang="ru-RU" sz="1400" i="1"/>
              <a:t>Save Options</a:t>
            </a:r>
            <a:r>
              <a:rPr lang="ru-RU" sz="1800" i="1"/>
              <a:t>:</a:t>
            </a:r>
            <a:endParaRPr sz="18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Если файла еще нет – </a:t>
            </a:r>
            <a:r>
              <a:rPr lang="ru-RU" sz="1400" i="1"/>
              <a:t>Save Selected Waypoints to a New File</a:t>
            </a:r>
            <a:r>
              <a:rPr lang="ru-RU" sz="1400"/>
              <a:t>;</a:t>
            </a:r>
            <a:endParaRPr sz="140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Если уже есть – </a:t>
            </a:r>
            <a:r>
              <a:rPr lang="ru-RU" sz="1400" i="1"/>
              <a:t>Append the Selected Waypoints to an Existing File.</a:t>
            </a:r>
            <a:endParaRPr sz="14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Закрываем</a:t>
            </a:r>
            <a:r>
              <a:rPr lang="ru-RU" sz="1800"/>
              <a:t> диалог и </a:t>
            </a:r>
            <a:r>
              <a:rPr lang="ru-RU" sz="1800" u="sng"/>
              <a:t>очищаем</a:t>
            </a:r>
            <a:r>
              <a:rPr lang="ru-RU" sz="1800"/>
              <a:t> служебный Ози</a:t>
            </a:r>
            <a:r>
              <a:rPr lang="ru-RU" sz="1400"/>
              <a:t> (меню </a:t>
            </a:r>
            <a:r>
              <a:rPr lang="ru-RU" sz="1400" i="1"/>
              <a:t>Map – Clear All Above</a:t>
            </a:r>
            <a:r>
              <a:rPr lang="ru-RU" sz="1400"/>
              <a:t>). </a:t>
            </a:r>
            <a:r>
              <a:rPr lang="ru-RU" sz="1400" i="1">
                <a:solidFill>
                  <a:srgbClr val="E36C09"/>
                </a:solidFill>
              </a:rPr>
              <a:t>Если надо, то заново загружаем сетку.</a:t>
            </a:r>
            <a:endParaRPr sz="1800" i="1">
              <a:solidFill>
                <a:srgbClr val="E36C09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397" name="Google Shape;397;p29"/>
          <p:cNvSpPr/>
          <p:nvPr/>
        </p:nvSpPr>
        <p:spPr>
          <a:xfrm>
            <a:off x="5508104" y="5577306"/>
            <a:ext cx="144015" cy="116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3834465"/>
            <a:ext cx="4565479" cy="10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5202617"/>
            <a:ext cx="4616620" cy="86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4375400"/>
            <a:ext cx="2428733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9"/>
          <p:cNvSpPr/>
          <p:nvPr/>
        </p:nvSpPr>
        <p:spPr>
          <a:xfrm>
            <a:off x="2915816" y="4986593"/>
            <a:ext cx="122499" cy="14401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Показ результата координатору</a:t>
            </a:r>
            <a:endParaRPr/>
          </a:p>
        </p:txBody>
      </p:sp>
      <p:sp>
        <p:nvSpPr>
          <p:cNvPr id="407" name="Google Shape;40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 ОЗИ с топокартой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ru-RU"/>
              <a:t>Загрузка новых треков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E36C09"/>
              </a:buClr>
              <a:buSzPts val="2800"/>
              <a:buChar char="–"/>
            </a:pPr>
            <a:r>
              <a:rPr lang="ru-RU">
                <a:solidFill>
                  <a:srgbClr val="E36C09"/>
                </a:solidFill>
              </a:rPr>
              <a:t>Перезагрузка (Load!) точек сетки/вики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E36C09"/>
              </a:buClr>
              <a:buSzPts val="2800"/>
              <a:buChar char="–"/>
            </a:pPr>
            <a:r>
              <a:rPr lang="ru-RU">
                <a:solidFill>
                  <a:srgbClr val="E36C09"/>
                </a:solidFill>
              </a:rPr>
              <a:t>Добавление (Append!) общего файла точек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 ОЗИ со спутником – те же шаги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Скидывание в онлайн</a:t>
            </a:r>
            <a:endParaRPr/>
          </a:p>
        </p:txBody>
      </p:sp>
      <p:sp>
        <p:nvSpPr>
          <p:cNvPr id="413" name="Google Shape;41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/>
              <a:t>Вход</a:t>
            </a:r>
            <a:r>
              <a:rPr lang="ru-RU"/>
              <a:t> в папку </a:t>
            </a:r>
            <a:r>
              <a:rPr lang="ru-RU" i="1">
                <a:solidFill>
                  <a:srgbClr val="0000FF"/>
                </a:solidFill>
              </a:rPr>
              <a:t>tracks</a:t>
            </a:r>
            <a:r>
              <a:rPr lang="ru-RU"/>
              <a:t> на FTP-сервере </a:t>
            </a:r>
            <a:r>
              <a:rPr lang="ru-RU" sz="2400" i="1">
                <a:solidFill>
                  <a:srgbClr val="0000FF"/>
                </a:solidFill>
              </a:rPr>
              <a:t>maps.lizaalert.ru/maps.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/>
              <a:t>Создание</a:t>
            </a:r>
            <a:r>
              <a:rPr lang="ru-RU"/>
              <a:t> подпапки под текущий поиск, </a:t>
            </a:r>
            <a:r>
              <a:rPr lang="ru-RU" sz="2400" i="1">
                <a:solidFill>
                  <a:srgbClr val="E36C09"/>
                </a:solidFill>
              </a:rPr>
              <a:t>если еще нет </a:t>
            </a:r>
            <a:r>
              <a:rPr lang="ru-RU" sz="2400"/>
              <a:t>(в формате как у комплекта, </a:t>
            </a:r>
            <a:r>
              <a:rPr lang="ru-RU" sz="2400" i="1">
                <a:solidFill>
                  <a:srgbClr val="0000FF"/>
                </a:solidFill>
              </a:rPr>
              <a:t>YYYY-MM-DD_Place</a:t>
            </a:r>
            <a:r>
              <a:rPr lang="ru-RU" sz="2400"/>
              <a:t>)</a:t>
            </a:r>
            <a:r>
              <a:rPr lang="ru-RU" sz="2400" i="1">
                <a:solidFill>
                  <a:srgbClr val="E36C09"/>
                </a:solidFill>
              </a:rPr>
              <a:t>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/>
              <a:t>Копирование</a:t>
            </a:r>
            <a:r>
              <a:rPr lang="ru-RU"/>
              <a:t> в корень сетки </a:t>
            </a:r>
            <a:r>
              <a:rPr lang="ru-RU" sz="2400"/>
              <a:t>(каталога </a:t>
            </a:r>
            <a:r>
              <a:rPr lang="ru-RU" sz="2400" i="1">
                <a:solidFill>
                  <a:srgbClr val="0000FF"/>
                </a:solidFill>
              </a:rPr>
              <a:t>3-Points</a:t>
            </a:r>
            <a:r>
              <a:rPr lang="ru-RU" sz="2400"/>
              <a:t>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/>
              <a:t>Копирование</a:t>
            </a:r>
            <a:r>
              <a:rPr lang="ru-RU"/>
              <a:t> в корень обработанных треков и путевых точек </a:t>
            </a:r>
            <a:r>
              <a:rPr lang="ru-RU" sz="2400"/>
              <a:t>(из </a:t>
            </a:r>
            <a:r>
              <a:rPr lang="ru-RU" sz="2400" i="1">
                <a:solidFill>
                  <a:srgbClr val="0000FF"/>
                </a:solidFill>
              </a:rPr>
              <a:t>10-Tracks</a:t>
            </a:r>
            <a:r>
              <a:rPr lang="ru-RU" sz="2400"/>
              <a:t>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u="sng"/>
              <a:t>Проверка</a:t>
            </a:r>
            <a:r>
              <a:rPr lang="ru-RU"/>
              <a:t> онлайн-страницы поиска </a:t>
            </a:r>
            <a:r>
              <a:rPr lang="ru-RU" sz="2400"/>
              <a:t>(ссылка сверху на </a:t>
            </a:r>
            <a:r>
              <a:rPr lang="ru-RU" sz="2400" u="sng">
                <a:solidFill>
                  <a:schemeClr val="hlink"/>
                </a:solidFill>
                <a:hlinkClick r:id="rId3"/>
              </a:rPr>
              <a:t> http://tracks.lizaalert.ru/</a:t>
            </a:r>
            <a:r>
              <a:rPr lang="ru-RU" sz="2400"/>
              <a:t> или в поисковой теме).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Другие задачи</a:t>
            </a:r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dirty="0"/>
              <a:t>Установка точки по переданным координатам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dirty="0"/>
              <a:t>Установка точки по переданным узлу сетки, азимуту и удалению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dirty="0"/>
              <a:t>Координатор: «А где тут у нас?»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Старший </a:t>
            </a:r>
            <a:r>
              <a:rPr lang="ru-RU" smtClean="0"/>
              <a:t>группы: </a:t>
            </a:r>
            <a:r>
              <a:rPr lang="ru-RU"/>
              <a:t>«А как этим пользоваться?»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Завершение работы</a:t>
            </a:r>
            <a:endParaRPr/>
          </a:p>
        </p:txBody>
      </p:sp>
      <p:sp>
        <p:nvSpPr>
          <p:cNvPr id="425" name="Google Shape;42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Скинуть треки/точки оставшихся групп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E36C09"/>
              </a:buClr>
              <a:buSzPts val="3200"/>
              <a:buChar char="•"/>
            </a:pPr>
            <a:r>
              <a:rPr lang="ru-RU">
                <a:solidFill>
                  <a:srgbClr val="E36C09"/>
                </a:solidFill>
              </a:rPr>
              <a:t>Обработать недообработанные треки/точки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Сбросить треки и точки на FTP-сервер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Передать ноутбук смене либо скинуть комплект (вместе с треками/точками) на флешку (если поиск не завершен)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Продвинутый уровень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31" name="Google Shape;43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Что-то пошло не так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Чужое / нестандартное оборудование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Старшие не из ЛА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Активные помехи, погода, РЭБ и РЭП.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Координатор 80 lvl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Подготовка к работе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Отсутствие на месте Интернета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Косяки или старые данные в комплекте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Голый ноутбук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Отсутствие ноутбука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Подготовка навигаторов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3" name="Google Shape;44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Не залилась сетка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Чужой навигатор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Навигатор не виден с ноутбука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Ошибки и странные настройки навигатора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Заливка с планшета/смартфона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Нет ни ноутбука, ни планшета, ни смартфона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Сброс треков и точек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9" name="Google Shape;44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Чужой навигатор (а также смартфон, итд.)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Навигатор не виден с ноутбука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Сброс треков и точек на планшет/смартфон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Обработка треков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55" name="Google Shape;455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Трек не читается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ru-RU" sz="1600"/>
              <a:t>Файл read only – </a:t>
            </a:r>
            <a:r>
              <a:rPr lang="ru-RU" sz="1400" i="1">
                <a:solidFill>
                  <a:srgbClr val="0000FF"/>
                </a:solidFill>
              </a:rPr>
              <a:t>снять флаг read only</a:t>
            </a:r>
            <a:r>
              <a:rPr lang="ru-RU" sz="1600"/>
              <a:t>.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ru-RU" sz="1600"/>
              <a:t>Спецсимволы в имени </a:t>
            </a:r>
            <a:r>
              <a:rPr lang="ru-RU" sz="1400"/>
              <a:t>(трек из непонятного источника)</a:t>
            </a:r>
            <a:r>
              <a:rPr lang="ru-RU" sz="1600"/>
              <a:t> – </a:t>
            </a:r>
            <a:r>
              <a:rPr lang="ru-RU" sz="1400" i="1">
                <a:solidFill>
                  <a:srgbClr val="0000FF"/>
                </a:solidFill>
              </a:rPr>
              <a:t>перемменовать</a:t>
            </a:r>
            <a:r>
              <a:rPr lang="ru-RU" sz="1600"/>
              <a:t>.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ru-RU" sz="1600"/>
              <a:t>Битый/нестанартный трек - </a:t>
            </a:r>
            <a:r>
              <a:rPr lang="ru-RU" sz="1400" i="1">
                <a:solidFill>
                  <a:srgbClr val="0000FF"/>
                </a:solidFill>
              </a:rPr>
              <a:t>пробуем пересохранить BaseCamp, SASPlanet</a:t>
            </a:r>
            <a:r>
              <a:rPr lang="ru-RU" sz="1400" i="1"/>
              <a:t>.</a:t>
            </a:r>
            <a:endParaRPr sz="1400"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Трек в нестандартном формате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Много треков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Очень длинный трек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Выбросы и разрывы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Подготовка к работе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Решить вопрос с рабочим местом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Скачать комплект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Раскрыть архивы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Создать папку для треков и точек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Запустить ОЗИ: для координатора (карта + спутник) + служебный ОЗИ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ru-RU" sz="2960"/>
              <a:t>Загрузить карты и точки сетки/вики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E36C09"/>
              </a:buClr>
              <a:buSzPts val="2960"/>
              <a:buChar char="•"/>
            </a:pPr>
            <a:r>
              <a:rPr lang="ru-RU" sz="2960">
                <a:solidFill>
                  <a:srgbClr val="E36C09"/>
                </a:solidFill>
              </a:rPr>
              <a:t>(Опционально): установка точки штаба, сохранение в общий файл точек, загрузка в ОЗИ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Обработка точек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61" name="Google Shape;46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Файл не читается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Файл в нестандартном формате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Много точек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Запятые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Показ результата координатору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67" name="Google Shape;46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Бьет копытом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Отметка на бумажной карте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Другие задачи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73" name="Google Shape;473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Поставить точку по картинке (гугл, крок)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Трек по словам / картинке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Постановка задачи треком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«Биллинг»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Солнце и луна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Столбы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Авиасетка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Вышли за зону поиска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 dirty="0">
                <a:solidFill>
                  <a:srgbClr val="FF0000"/>
                </a:solidFill>
              </a:rPr>
              <a:t>Завершение работы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79" name="Google Shape;47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Нет интернета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Нет флешки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i="1"/>
              <a:t>До встречи в эфире!</a:t>
            </a:r>
            <a:endParaRPr i="1"/>
          </a:p>
        </p:txBody>
      </p:sp>
      <p:pic>
        <p:nvPicPr>
          <p:cNvPr id="485" name="Google Shape;485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rgbClr val="FF0000"/>
                </a:solidFill>
              </a:rPr>
              <a:t>Внесенные изменения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" y="1499616"/>
            <a:ext cx="84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dirty="0" smtClean="0"/>
              <a:t>В редакции 03.2021 На </a:t>
            </a:r>
            <a:r>
              <a:rPr lang="ru-RU" sz="1200" b="1" dirty="0" smtClean="0"/>
              <a:t>слайде 24 </a:t>
            </a:r>
            <a:r>
              <a:rPr lang="ru-RU" sz="1200" dirty="0" smtClean="0"/>
              <a:t>фраза «</a:t>
            </a:r>
            <a:r>
              <a:rPr lang="ru-RU" u="sng" dirty="0" smtClean="0">
                <a:solidFill>
                  <a:srgbClr val="FF0000"/>
                </a:solidFill>
              </a:rPr>
              <a:t>Важно</a:t>
            </a:r>
            <a:r>
              <a:rPr lang="ru-RU" dirty="0" smtClean="0">
                <a:solidFill>
                  <a:srgbClr val="FF0000"/>
                </a:solidFill>
              </a:rPr>
              <a:t>! Треки ветров (и тем более бортов!) </a:t>
            </a:r>
            <a:r>
              <a:rPr lang="ru-RU" u="sng" dirty="0" smtClean="0">
                <a:solidFill>
                  <a:srgbClr val="FF0000"/>
                </a:solidFill>
              </a:rPr>
              <a:t>не фильтруем</a:t>
            </a:r>
            <a:r>
              <a:rPr lang="ru-RU" dirty="0" smtClean="0">
                <a:solidFill>
                  <a:srgbClr val="FF0000"/>
                </a:solidFill>
              </a:rPr>
              <a:t>, там и так редкие точки.</a:t>
            </a:r>
            <a:r>
              <a:rPr lang="ru-RU" sz="1200" dirty="0" smtClean="0"/>
              <a:t>» заменена на «</a:t>
            </a:r>
            <a:r>
              <a:rPr lang="ru-RU" sz="1200" dirty="0" smtClean="0">
                <a:solidFill>
                  <a:schemeClr val="tx1"/>
                </a:solidFill>
              </a:rPr>
              <a:t>Треки ветров и бортов </a:t>
            </a:r>
            <a:r>
              <a:rPr lang="ru-RU" sz="1200" dirty="0" smtClean="0"/>
              <a:t>могут быть отфильтрованы, если ОК видит в этом смысл (например, по плотности точек на некоторых участках). В таком случае тоже используется индекс 4.»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Подготовка рабочего места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Сухо, тепло, твердая поверхность. Доступ поисковикам. Место под навигаторы (отдельно обработанные и необработанные).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Ноутбук.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Питание: сеть 220, инвертер.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Кабель USB – miniUSB (лучше два). Мышка.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На ноутбуке установлен ОЗИ, драйвера, архиватор и файловый менеджер с поддержкой FTP (Far, Windows Commander, etc.).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Доступ в Интернет.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Кофе.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18" name="Google Shape;118;p5" descr="http://cdn.mysitemyway.com/etc-mysitemyway/icons/legacy-previews/icons/glossy-black-icons-business/080727-glossy-black-icon-business-computer-laptop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050" y="4440790"/>
            <a:ext cx="144016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 descr="https://freeclipartimage.com/storage/upload/tent-clip-art/tent-clip-art-84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633817"/>
            <a:ext cx="1672654" cy="16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descr="https://st.depositphotos.com/1320097/4984/v/950/depositphotos_49849149-stock-illustration-plug-and-socket-ico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1097" y="5662188"/>
            <a:ext cx="762547" cy="76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https://www.fonefunshop.com/images/category/usb-icon-3676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2548" y="4699500"/>
            <a:ext cx="401228" cy="40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http://www.geocities.ws/teste20155/12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2548" y="5160870"/>
            <a:ext cx="550962" cy="55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http://needed-soft.ru/_ld/8/1589796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8024" y="4750637"/>
            <a:ext cx="943068" cy="64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 descr="http://www.soft-personal.ru/uploads/posts/2012-01/1327482873_far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8025" y="5606891"/>
            <a:ext cx="943068" cy="55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0152" y="5418470"/>
            <a:ext cx="859766" cy="85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92280" y="4592875"/>
            <a:ext cx="1450586" cy="145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45817" y="4750637"/>
            <a:ext cx="1048436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 dirty="0" smtClean="0">
                <a:solidFill>
                  <a:srgbClr val="0000FF"/>
                </a:solidFill>
              </a:rPr>
              <a:t>Настройка </a:t>
            </a:r>
            <a:r>
              <a:rPr lang="en-US" sz="2800" i="1" dirty="0" err="1" smtClean="0">
                <a:solidFill>
                  <a:srgbClr val="0000FF"/>
                </a:solidFill>
              </a:rPr>
              <a:t>Ozi</a:t>
            </a:r>
            <a:r>
              <a:rPr lang="en-US" sz="2800" i="1" dirty="0" smtClean="0">
                <a:solidFill>
                  <a:srgbClr val="0000FF"/>
                </a:solidFill>
              </a:rPr>
              <a:t> Explorer</a:t>
            </a:r>
            <a:endParaRPr sz="2800" i="1" dirty="0">
              <a:solidFill>
                <a:srgbClr val="0000FF"/>
              </a:solidFill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 smtClean="0"/>
              <a:t>Делается один раз, если с ним работаете только Вы. Иначе рекомендуется проверять настройки перед началом работы.</a:t>
            </a:r>
            <a:endParaRPr lang="en-US" sz="20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 smtClean="0"/>
              <a:t>Диалог настроек вызывается из меню </a:t>
            </a:r>
            <a:r>
              <a:rPr lang="en-US" sz="2000" i="1" dirty="0" smtClean="0"/>
              <a:t>File</a:t>
            </a:r>
            <a:r>
              <a:rPr lang="en-US" sz="2000" dirty="0" smtClean="0"/>
              <a:t> </a:t>
            </a:r>
            <a:r>
              <a:rPr lang="en-US" sz="2000" b="1" dirty="0" smtClean="0"/>
              <a:t>→</a:t>
            </a:r>
            <a:r>
              <a:rPr lang="en-US" sz="2000" dirty="0" smtClean="0"/>
              <a:t> </a:t>
            </a:r>
            <a:r>
              <a:rPr lang="en-US" sz="2000" i="1" dirty="0" smtClean="0"/>
              <a:t>Configuration</a:t>
            </a:r>
            <a:r>
              <a:rPr lang="ru-RU" sz="2000" dirty="0" smtClean="0"/>
              <a:t>.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 smtClean="0"/>
              <a:t>Основные настройки, на которые надо обратить внимание, указаны на скриншотах.</a:t>
            </a:r>
            <a:endParaRPr dirty="0"/>
          </a:p>
          <a:p>
            <a:pPr marL="342900" lvl="0">
              <a:spcBef>
                <a:spcPts val="400"/>
              </a:spcBef>
              <a:buSzPts val="2000"/>
            </a:pPr>
            <a:r>
              <a:rPr lang="ru-RU" sz="2000" dirty="0" smtClean="0"/>
              <a:t>Отдельно внимание на выбор модели навигатора – выбирайте </a:t>
            </a:r>
            <a:r>
              <a:rPr lang="en-US" sz="2000" dirty="0" smtClean="0"/>
              <a:t>GPSMAP 62 </a:t>
            </a:r>
            <a:r>
              <a:rPr lang="ru-RU" sz="2000" dirty="0" smtClean="0"/>
              <a:t>или 78. </a:t>
            </a:r>
            <a:r>
              <a:rPr lang="ru-RU" sz="1400" i="1" dirty="0" smtClean="0">
                <a:solidFill>
                  <a:srgbClr val="000000"/>
                </a:solidFill>
              </a:rPr>
              <a:t>Это влияет на алфавит, доступный при редактировании имен точек!</a:t>
            </a:r>
            <a:endParaRPr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71" y="3436620"/>
            <a:ext cx="302464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8913" y="4129088"/>
            <a:ext cx="1631632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6370" y="5133974"/>
            <a:ext cx="302464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38288" y="5427518"/>
            <a:ext cx="928687" cy="536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481138" y="5969144"/>
            <a:ext cx="1247775" cy="293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2571751" y="5843586"/>
            <a:ext cx="815816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3486150" y="5524500"/>
            <a:ext cx="566738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436620"/>
            <a:ext cx="302464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743450" y="3852862"/>
            <a:ext cx="890588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4743450" y="4300538"/>
            <a:ext cx="1138238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Подготовка комплекта карт к работе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Скачать комплект (по возможности, заранее или в дороге). Предварительно убедиться, что комплект готов.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Поместить комплект в понятное место на ноутбуке, ссылку на комплект поместить в центр рабочего стола (на случай смены).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Раскрыть все архивы.</a:t>
            </a:r>
            <a:endParaRPr/>
          </a:p>
          <a:p>
            <a:pPr marL="342900" lvl="0">
              <a:spcBef>
                <a:spcPts val="400"/>
              </a:spcBef>
              <a:buSzPts val="2000"/>
            </a:pPr>
            <a:r>
              <a:rPr lang="ru-RU" sz="2000" dirty="0"/>
              <a:t>В комплекте создать папку “10-Tracks</a:t>
            </a:r>
            <a:r>
              <a:rPr lang="ru-RU" sz="2000" dirty="0" smtClean="0"/>
              <a:t>”  (</a:t>
            </a:r>
            <a:r>
              <a:rPr lang="ru-RU" sz="1400" i="1" dirty="0" smtClean="0">
                <a:solidFill>
                  <a:srgbClr val="C00000"/>
                </a:solidFill>
              </a:rPr>
              <a:t>если ее нет</a:t>
            </a:r>
            <a:r>
              <a:rPr lang="ru-RU" sz="2000" dirty="0" smtClean="0"/>
              <a:t>)и </a:t>
            </a:r>
            <a:r>
              <a:rPr lang="ru-RU" sz="2000" dirty="0"/>
              <a:t>подпапку на текущую дату вида “ГГГГММДД” (например, “20171020”) </a:t>
            </a:r>
            <a:r>
              <a:rPr lang="ru-RU" sz="1400" i="1" dirty="0">
                <a:solidFill>
                  <a:srgbClr val="C00000"/>
                </a:solidFill>
              </a:rPr>
              <a:t>если их еще нет</a:t>
            </a:r>
            <a:r>
              <a:rPr lang="ru-RU" sz="2000" dirty="0"/>
              <a:t>.</a:t>
            </a:r>
            <a:endParaRPr sz="2000"/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397158"/>
            <a:ext cx="2016224" cy="113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8" y="4404840"/>
            <a:ext cx="10001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040" y="4365104"/>
            <a:ext cx="1313554" cy="11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6806869" y="4794944"/>
            <a:ext cx="1869588" cy="33855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10-Tracks\20171020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2771800" y="4871568"/>
            <a:ext cx="216024" cy="1853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4427984" y="4878924"/>
            <a:ext cx="216024" cy="1853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6444208" y="4878923"/>
            <a:ext cx="216024" cy="1853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8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Запуск OZI и загрузка топокарты ГГЦ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Запустить</a:t>
            </a:r>
            <a:r>
              <a:rPr lang="ru-RU" sz="1800" dirty="0"/>
              <a:t> OZI.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Загрузить</a:t>
            </a:r>
            <a:r>
              <a:rPr lang="ru-RU" sz="1800" dirty="0"/>
              <a:t> карту (</a:t>
            </a:r>
            <a:r>
              <a:rPr lang="ru-RU" sz="1800" dirty="0" err="1">
                <a:solidFill>
                  <a:srgbClr val="0000FF"/>
                </a:solidFill>
              </a:rPr>
              <a:t>map</a:t>
            </a:r>
            <a:r>
              <a:rPr lang="ru-RU" sz="1800" dirty="0"/>
              <a:t>) из </a:t>
            </a:r>
            <a:r>
              <a:rPr lang="ru-RU" sz="1800" dirty="0">
                <a:solidFill>
                  <a:srgbClr val="0000FF"/>
                </a:solidFill>
              </a:rPr>
              <a:t>5-Ozi(</a:t>
            </a:r>
            <a:r>
              <a:rPr lang="ru-RU" sz="1800" dirty="0" err="1">
                <a:solidFill>
                  <a:srgbClr val="0000FF"/>
                </a:solidFill>
              </a:rPr>
              <a:t>Win&amp;Android</a:t>
            </a:r>
            <a:r>
              <a:rPr lang="ru-RU" sz="1800" dirty="0">
                <a:solidFill>
                  <a:srgbClr val="0000FF"/>
                </a:solidFill>
              </a:rPr>
              <a:t>)_</a:t>
            </a:r>
            <a:r>
              <a:rPr lang="ru-RU" sz="1800" dirty="0" err="1">
                <a:solidFill>
                  <a:srgbClr val="0000FF"/>
                </a:solidFill>
              </a:rPr>
              <a:t>Topo_GGC</a:t>
            </a:r>
            <a:r>
              <a:rPr lang="ru-RU" sz="1800" dirty="0">
                <a:solidFill>
                  <a:srgbClr val="0000FF"/>
                </a:solidFill>
              </a:rPr>
              <a:t>\</a:t>
            </a:r>
            <a:r>
              <a:rPr lang="ru-RU" sz="1800" dirty="0" err="1">
                <a:solidFill>
                  <a:srgbClr val="0000FF"/>
                </a:solidFill>
              </a:rPr>
              <a:t>Maps</a:t>
            </a:r>
            <a:r>
              <a:rPr lang="ru-RU" sz="1800" dirty="0"/>
              <a:t>.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 dirty="0"/>
              <a:t>Загрузить</a:t>
            </a:r>
            <a:r>
              <a:rPr lang="ru-RU" sz="1800" dirty="0"/>
              <a:t> точки (</a:t>
            </a:r>
            <a:r>
              <a:rPr lang="ru-RU" sz="1800" dirty="0" err="1">
                <a:solidFill>
                  <a:srgbClr val="0000FF"/>
                </a:solidFill>
              </a:rPr>
              <a:t>wpt</a:t>
            </a:r>
            <a:r>
              <a:rPr lang="ru-RU" sz="1800" dirty="0"/>
              <a:t>) из </a:t>
            </a:r>
            <a:r>
              <a:rPr lang="ru-RU" sz="1800" dirty="0">
                <a:solidFill>
                  <a:srgbClr val="0000FF"/>
                </a:solidFill>
              </a:rPr>
              <a:t>5-Ozi(</a:t>
            </a:r>
            <a:r>
              <a:rPr lang="ru-RU" sz="1800" dirty="0" err="1">
                <a:solidFill>
                  <a:srgbClr val="0000FF"/>
                </a:solidFill>
              </a:rPr>
              <a:t>Win&amp;Android</a:t>
            </a:r>
            <a:r>
              <a:rPr lang="ru-RU" sz="1800" dirty="0">
                <a:solidFill>
                  <a:srgbClr val="0000FF"/>
                </a:solidFill>
              </a:rPr>
              <a:t>)_</a:t>
            </a:r>
            <a:r>
              <a:rPr lang="ru-RU" sz="1800" dirty="0" err="1">
                <a:solidFill>
                  <a:srgbClr val="0000FF"/>
                </a:solidFill>
              </a:rPr>
              <a:t>Topo_GGC</a:t>
            </a:r>
            <a:r>
              <a:rPr lang="ru-RU" sz="1800" dirty="0">
                <a:solidFill>
                  <a:srgbClr val="0000FF"/>
                </a:solidFill>
              </a:rPr>
              <a:t>\</a:t>
            </a:r>
            <a:r>
              <a:rPr lang="ru-RU" sz="1800" dirty="0" err="1">
                <a:solidFill>
                  <a:srgbClr val="0000FF"/>
                </a:solidFill>
              </a:rPr>
              <a:t>Data</a:t>
            </a:r>
            <a:r>
              <a:rPr lang="ru-RU" sz="1800" dirty="0"/>
              <a:t>: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dirty="0"/>
              <a:t>или: вида </a:t>
            </a:r>
            <a:r>
              <a:rPr lang="ru-RU" sz="1400" i="1" dirty="0"/>
              <a:t>2017-10-12_Rjanitsa_500m.wpt</a:t>
            </a:r>
            <a:r>
              <a:rPr lang="ru-RU" sz="1400" dirty="0"/>
              <a:t> – чистая сетка;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dirty="0"/>
              <a:t>или: вида </a:t>
            </a:r>
            <a:r>
              <a:rPr lang="ru-RU" sz="1400" i="1" dirty="0"/>
              <a:t>2017-10-12_Rjanitsa_500m_Wiki_Topo.wpt</a:t>
            </a:r>
            <a:r>
              <a:rPr lang="ru-RU" sz="1400" dirty="0"/>
              <a:t> – сетка с дополнительными точками;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ru-RU" sz="1800" dirty="0">
                <a:solidFill>
                  <a:srgbClr val="C00000"/>
                </a:solidFill>
              </a:rPr>
              <a:t>Если не начало поиска</a:t>
            </a:r>
            <a:r>
              <a:rPr lang="ru-RU" sz="1800" dirty="0"/>
              <a:t>: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b="1" u="sng" dirty="0"/>
              <a:t>Загрузить</a:t>
            </a:r>
            <a:r>
              <a:rPr lang="ru-RU" sz="1400" dirty="0"/>
              <a:t> треки (</a:t>
            </a:r>
            <a:r>
              <a:rPr lang="ru-RU" sz="1400" dirty="0" err="1">
                <a:solidFill>
                  <a:srgbClr val="0000FF"/>
                </a:solidFill>
              </a:rPr>
              <a:t>plt</a:t>
            </a:r>
            <a:r>
              <a:rPr lang="ru-RU" sz="1400" dirty="0"/>
              <a:t>) из </a:t>
            </a:r>
            <a:r>
              <a:rPr lang="ru-RU" sz="1400" dirty="0">
                <a:solidFill>
                  <a:srgbClr val="0000FF"/>
                </a:solidFill>
              </a:rPr>
              <a:t>10-Tracks</a:t>
            </a:r>
            <a:r>
              <a:rPr lang="ru-RU" sz="1400" dirty="0"/>
              <a:t>.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b="1" u="sng" dirty="0"/>
              <a:t>Добавить</a:t>
            </a:r>
            <a:r>
              <a:rPr lang="ru-RU" sz="1400" dirty="0"/>
              <a:t> точки (</a:t>
            </a:r>
            <a:r>
              <a:rPr lang="ru-RU" sz="1400" dirty="0" err="1">
                <a:solidFill>
                  <a:srgbClr val="0000FF"/>
                </a:solidFill>
              </a:rPr>
              <a:t>wpt</a:t>
            </a:r>
            <a:r>
              <a:rPr lang="ru-RU" sz="1400" dirty="0"/>
              <a:t>) из </a:t>
            </a:r>
            <a:r>
              <a:rPr lang="ru-RU" sz="1400" dirty="0">
                <a:solidFill>
                  <a:srgbClr val="0000FF"/>
                </a:solidFill>
              </a:rPr>
              <a:t>10-Tracks</a:t>
            </a:r>
            <a:r>
              <a:rPr lang="ru-RU" sz="1400" dirty="0"/>
              <a:t>.</a:t>
            </a:r>
            <a:endParaRPr dirty="0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10" y="3622950"/>
            <a:ext cx="1930767" cy="319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767" y="3636003"/>
            <a:ext cx="1884635" cy="319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1" y="3609899"/>
            <a:ext cx="1881859" cy="319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2279" y="3636003"/>
            <a:ext cx="1846643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2257814" y="5073821"/>
            <a:ext cx="163874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4499991" y="5073820"/>
            <a:ext cx="163874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6804247" y="5135118"/>
            <a:ext cx="163874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00FF"/>
                </a:solidFill>
              </a:rPr>
              <a:t>Запуск OZI и загрузка спутникового снимка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Запустить</a:t>
            </a:r>
            <a:r>
              <a:rPr lang="ru-RU" sz="1800"/>
              <a:t> OZI.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Загрузить</a:t>
            </a:r>
            <a:r>
              <a:rPr lang="ru-RU" sz="1800"/>
              <a:t> карту (</a:t>
            </a:r>
            <a:r>
              <a:rPr lang="ru-RU" sz="1800">
                <a:solidFill>
                  <a:srgbClr val="0000FF"/>
                </a:solidFill>
              </a:rPr>
              <a:t>map</a:t>
            </a:r>
            <a:r>
              <a:rPr lang="ru-RU" sz="1800"/>
              <a:t>) из </a:t>
            </a:r>
            <a:r>
              <a:rPr lang="ru-RU" sz="1800">
                <a:solidFill>
                  <a:srgbClr val="0000FF"/>
                </a:solidFill>
              </a:rPr>
              <a:t>6-Ozi(Win&amp;Android)_Satell\Maps</a:t>
            </a:r>
            <a:r>
              <a:rPr lang="ru-RU" sz="1800"/>
              <a:t>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/>
              <a:t>Загрузить</a:t>
            </a:r>
            <a:r>
              <a:rPr lang="ru-RU" sz="1800"/>
              <a:t> точки (</a:t>
            </a:r>
            <a:r>
              <a:rPr lang="ru-RU" sz="1800">
                <a:solidFill>
                  <a:srgbClr val="0000FF"/>
                </a:solidFill>
              </a:rPr>
              <a:t>wpt</a:t>
            </a:r>
            <a:r>
              <a:rPr lang="ru-RU" sz="1800"/>
              <a:t>) из </a:t>
            </a:r>
            <a:r>
              <a:rPr lang="ru-RU" sz="1800">
                <a:solidFill>
                  <a:srgbClr val="0000FF"/>
                </a:solidFill>
              </a:rPr>
              <a:t>6-Ozi(Win&amp;Android)_Satell\Data</a:t>
            </a:r>
            <a:r>
              <a:rPr lang="ru-RU" sz="1800"/>
              <a:t>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или: вида </a:t>
            </a:r>
            <a:r>
              <a:rPr lang="ru-RU" sz="1400" i="1"/>
              <a:t>2017-10-12_Rjanitsa_500m.wpt</a:t>
            </a:r>
            <a:r>
              <a:rPr lang="ru-RU" sz="1400"/>
              <a:t> – чистая сетка;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/>
              <a:t>или: вида </a:t>
            </a:r>
            <a:r>
              <a:rPr lang="ru-RU" sz="1400" i="1"/>
              <a:t>2017-10-12_Rjanitsa_500m_Wiki_Satell.wpt</a:t>
            </a:r>
            <a:r>
              <a:rPr lang="ru-RU" sz="1400"/>
              <a:t> – сетка с дополнительными точками;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ru-RU" sz="1800">
                <a:solidFill>
                  <a:srgbClr val="C00000"/>
                </a:solidFill>
              </a:rPr>
              <a:t>Если не начало поиска</a:t>
            </a:r>
            <a:r>
              <a:rPr lang="ru-RU" sz="1800"/>
              <a:t>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b="1" u="sng"/>
              <a:t>Загрузить</a:t>
            </a:r>
            <a:r>
              <a:rPr lang="ru-RU" sz="1400"/>
              <a:t> треки (</a:t>
            </a:r>
            <a:r>
              <a:rPr lang="ru-RU" sz="1400">
                <a:solidFill>
                  <a:srgbClr val="0000FF"/>
                </a:solidFill>
              </a:rPr>
              <a:t>plt</a:t>
            </a:r>
            <a:r>
              <a:rPr lang="ru-RU" sz="1400"/>
              <a:t>) из </a:t>
            </a:r>
            <a:r>
              <a:rPr lang="ru-RU" sz="1400">
                <a:solidFill>
                  <a:srgbClr val="0000FF"/>
                </a:solidFill>
              </a:rPr>
              <a:t>10-Tracks</a:t>
            </a:r>
            <a:r>
              <a:rPr lang="ru-RU" sz="1400"/>
              <a:t>.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ru-RU" sz="1400" b="1" u="sng"/>
              <a:t>Добавить</a:t>
            </a:r>
            <a:r>
              <a:rPr lang="ru-RU" sz="1400"/>
              <a:t> точки (</a:t>
            </a:r>
            <a:r>
              <a:rPr lang="ru-RU" sz="1400">
                <a:solidFill>
                  <a:srgbClr val="0000FF"/>
                </a:solidFill>
              </a:rPr>
              <a:t>wpt</a:t>
            </a:r>
            <a:r>
              <a:rPr lang="ru-RU" sz="1400"/>
              <a:t>) из </a:t>
            </a:r>
            <a:r>
              <a:rPr lang="ru-RU" sz="1400">
                <a:solidFill>
                  <a:srgbClr val="0000FF"/>
                </a:solidFill>
              </a:rPr>
              <a:t>10-Tracks</a:t>
            </a:r>
            <a:r>
              <a:rPr lang="ru-RU" sz="1400"/>
              <a:t>.</a:t>
            </a:r>
            <a:endParaRPr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10" y="3622950"/>
            <a:ext cx="1930767" cy="31944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2257814" y="5073821"/>
            <a:ext cx="163874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4499991" y="5073820"/>
            <a:ext cx="163874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804247" y="5135118"/>
            <a:ext cx="163874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777" y="3636002"/>
            <a:ext cx="1824270" cy="313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593" y="3614016"/>
            <a:ext cx="1844465" cy="315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8445" y="3636002"/>
            <a:ext cx="1831621" cy="313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3029</Words>
  <Application>Microsoft Office PowerPoint</Application>
  <PresentationFormat>Экран (4:3)</PresentationFormat>
  <Paragraphs>340</Paragraphs>
  <Slides>45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Немного об ...</vt:lpstr>
      <vt:lpstr>ОК как Система Массового Обслуживания</vt:lpstr>
      <vt:lpstr>Базовый уровень</vt:lpstr>
      <vt:lpstr>Подготовка к работе</vt:lpstr>
      <vt:lpstr>Подготовка рабочего места</vt:lpstr>
      <vt:lpstr>Настройка Ozi Explorer</vt:lpstr>
      <vt:lpstr>Подготовка комплекта карт к работе</vt:lpstr>
      <vt:lpstr>Запуск OZI и загрузка топокарты ГГЦ</vt:lpstr>
      <vt:lpstr>Запуск OZI и загрузка спутникового снимка</vt:lpstr>
      <vt:lpstr>Запуск служебной копии OZI</vt:lpstr>
      <vt:lpstr>Подготовка навигаторов</vt:lpstr>
      <vt:lpstr>Подключение навигатора</vt:lpstr>
      <vt:lpstr>Очистка старого</vt:lpstr>
      <vt:lpstr>Проверка съемного диска</vt:lpstr>
      <vt:lpstr>Заливка нового</vt:lpstr>
      <vt:lpstr>Отключение навигатора</vt:lpstr>
      <vt:lpstr>Проверка настроек навигатора</vt:lpstr>
      <vt:lpstr>Проверка заливки и очистка трека</vt:lpstr>
      <vt:lpstr>Сброс треков и точек</vt:lpstr>
      <vt:lpstr>Нам принесли навигатор с задачи</vt:lpstr>
      <vt:lpstr>Копирование треков и точек</vt:lpstr>
      <vt:lpstr>Обработка треков</vt:lpstr>
      <vt:lpstr>Импорт gpx трека в ОЗИ</vt:lpstr>
      <vt:lpstr>Обрезка по зоне поиска</vt:lpstr>
      <vt:lpstr>Фильтрация</vt:lpstr>
      <vt:lpstr>Задание имени, цвета и сохранение трека</vt:lpstr>
      <vt:lpstr>Обработка точек</vt:lpstr>
      <vt:lpstr>Импорт gpx точек в ОЗИ и удаление лишних</vt:lpstr>
      <vt:lpstr>Коррекция имен точек</vt:lpstr>
      <vt:lpstr>Добавление в общий файл</vt:lpstr>
      <vt:lpstr>Показ результата координатору</vt:lpstr>
      <vt:lpstr>Скидывание в онлайн</vt:lpstr>
      <vt:lpstr>Другие задачи</vt:lpstr>
      <vt:lpstr>Завершение работы</vt:lpstr>
      <vt:lpstr>Продвинутый уровень</vt:lpstr>
      <vt:lpstr>Подготовка к работе</vt:lpstr>
      <vt:lpstr>Подготовка навигаторов</vt:lpstr>
      <vt:lpstr>Сброс треков и точек</vt:lpstr>
      <vt:lpstr>Обработка треков</vt:lpstr>
      <vt:lpstr>Обработка точек</vt:lpstr>
      <vt:lpstr>Показ результата координатору</vt:lpstr>
      <vt:lpstr>Другие задачи</vt:lpstr>
      <vt:lpstr>Завершение работы</vt:lpstr>
      <vt:lpstr>До встречи в эфире!</vt:lpstr>
      <vt:lpstr>Внесенные изменения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об ...</dc:title>
  <dc:creator>fns</dc:creator>
  <cp:lastModifiedBy>Станислав Кислица</cp:lastModifiedBy>
  <cp:revision>15</cp:revision>
  <dcterms:created xsi:type="dcterms:W3CDTF">2017-02-11T14:30:02Z</dcterms:created>
  <dcterms:modified xsi:type="dcterms:W3CDTF">2023-04-08T16:23:25Z</dcterms:modified>
</cp:coreProperties>
</file>