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2" r:id="rId4"/>
    <p:sldId id="330" r:id="rId5"/>
    <p:sldId id="331" r:id="rId6"/>
    <p:sldId id="304" r:id="rId7"/>
    <p:sldId id="306" r:id="rId8"/>
    <p:sldId id="305" r:id="rId9"/>
    <p:sldId id="307" r:id="rId10"/>
    <p:sldId id="322" r:id="rId11"/>
    <p:sldId id="315" r:id="rId12"/>
    <p:sldId id="316" r:id="rId13"/>
    <p:sldId id="323" r:id="rId14"/>
    <p:sldId id="329" r:id="rId15"/>
    <p:sldId id="317" r:id="rId16"/>
    <p:sldId id="319" r:id="rId17"/>
    <p:sldId id="332" r:id="rId18"/>
    <p:sldId id="318" r:id="rId19"/>
    <p:sldId id="320" r:id="rId20"/>
    <p:sldId id="324" r:id="rId21"/>
    <p:sldId id="325" r:id="rId22"/>
    <p:sldId id="327" r:id="rId23"/>
    <p:sldId id="326" r:id="rId24"/>
    <p:sldId id="328" r:id="rId25"/>
    <p:sldId id="32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BE177F-FC47-4F4B-B759-15B6981B132F}">
          <p14:sldIdLst>
            <p14:sldId id="256"/>
            <p14:sldId id="301"/>
            <p14:sldId id="302"/>
            <p14:sldId id="330"/>
            <p14:sldId id="331"/>
            <p14:sldId id="304"/>
            <p14:sldId id="306"/>
            <p14:sldId id="305"/>
            <p14:sldId id="307"/>
            <p14:sldId id="322"/>
            <p14:sldId id="315"/>
            <p14:sldId id="316"/>
            <p14:sldId id="323"/>
            <p14:sldId id="329"/>
            <p14:sldId id="317"/>
            <p14:sldId id="319"/>
            <p14:sldId id="332"/>
            <p14:sldId id="318"/>
            <p14:sldId id="320"/>
            <p14:sldId id="324"/>
            <p14:sldId id="325"/>
            <p14:sldId id="327"/>
            <p14:sldId id="326"/>
            <p14:sldId id="328"/>
            <p14:sldId id="321"/>
          </p14:sldIdLst>
        </p14:section>
        <p14:section name="Untitled Section" id="{83C4AD69-A886-4751-B034-3F45EE5F812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3366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7C99E-F3EE-4A79-AC0F-28F1DC938887}" type="datetimeFigureOut">
              <a:rPr lang="ru-RU" smtClean="0"/>
              <a:t>16.11.2025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CD44D-2EBA-4B01-A161-432AA85DD270}" type="slidenum">
              <a:rPr lang="ru-RU" smtClean="0"/>
              <a:t>‹#›</a:t>
            </a:fld>
            <a:endParaRPr lang="ru-RU"/>
          </a:p>
        </p:txBody>
      </p:sp>
    </p:spTree>
    <p:extLst>
      <p:ext uri="{BB962C8B-B14F-4D97-AF65-F5344CB8AC3E}">
        <p14:creationId xmlns:p14="http://schemas.microsoft.com/office/powerpoint/2010/main" val="398975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B2CCD44D-2EBA-4B01-A161-432AA85DD270}" type="slidenum">
              <a:rPr lang="ru-RU" smtClean="0"/>
              <a:t>24</a:t>
            </a:fld>
            <a:endParaRPr lang="ru-RU"/>
          </a:p>
        </p:txBody>
      </p:sp>
    </p:spTree>
    <p:extLst>
      <p:ext uri="{BB962C8B-B14F-4D97-AF65-F5344CB8AC3E}">
        <p14:creationId xmlns:p14="http://schemas.microsoft.com/office/powerpoint/2010/main" val="147293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D9444C53-8130-4D1E-8BD0-E152C9284289}" type="datetimeFigureOut">
              <a:rPr lang="ru-RU" smtClean="0"/>
              <a:t>16.11.2025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133685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9444C53-8130-4D1E-8BD0-E152C9284289}" type="datetimeFigureOut">
              <a:rPr lang="ru-RU" smtClean="0"/>
              <a:t>16.11.2025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98289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9444C53-8130-4D1E-8BD0-E152C9284289}" type="datetimeFigureOut">
              <a:rPr lang="ru-RU" smtClean="0"/>
              <a:t>16.11.2025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60957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9444C53-8130-4D1E-8BD0-E152C9284289}" type="datetimeFigureOut">
              <a:rPr lang="ru-RU" smtClean="0"/>
              <a:t>16.11.2025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4628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44C53-8130-4D1E-8BD0-E152C9284289}" type="datetimeFigureOut">
              <a:rPr lang="ru-RU" smtClean="0"/>
              <a:t>16.11.2025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233598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D9444C53-8130-4D1E-8BD0-E152C9284289}" type="datetimeFigureOut">
              <a:rPr lang="ru-RU" smtClean="0"/>
              <a:t>16.11.2025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171866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D9444C53-8130-4D1E-8BD0-E152C9284289}" type="datetimeFigureOut">
              <a:rPr lang="ru-RU" smtClean="0"/>
              <a:t>16.11.2025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136055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D9444C53-8130-4D1E-8BD0-E152C9284289}" type="datetimeFigureOut">
              <a:rPr lang="ru-RU" smtClean="0"/>
              <a:t>16.11.2025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112802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44C53-8130-4D1E-8BD0-E152C9284289}" type="datetimeFigureOut">
              <a:rPr lang="ru-RU" smtClean="0"/>
              <a:t>16.11.2025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160808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44C53-8130-4D1E-8BD0-E152C9284289}" type="datetimeFigureOut">
              <a:rPr lang="ru-RU" smtClean="0"/>
              <a:t>16.11.2025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299677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44C53-8130-4D1E-8BD0-E152C9284289}" type="datetimeFigureOut">
              <a:rPr lang="ru-RU" smtClean="0"/>
              <a:t>16.11.2025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BFC726-89C9-4977-921B-79C587636363}" type="slidenum">
              <a:rPr lang="ru-RU" smtClean="0"/>
              <a:t>‹#›</a:t>
            </a:fld>
            <a:endParaRPr lang="ru-RU"/>
          </a:p>
        </p:txBody>
      </p:sp>
    </p:spTree>
    <p:extLst>
      <p:ext uri="{BB962C8B-B14F-4D97-AF65-F5344CB8AC3E}">
        <p14:creationId xmlns:p14="http://schemas.microsoft.com/office/powerpoint/2010/main" val="75929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44C53-8130-4D1E-8BD0-E152C9284289}" type="datetimeFigureOut">
              <a:rPr lang="ru-RU" smtClean="0"/>
              <a:t>16.11.2025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FC726-89C9-4977-921B-79C587636363}" type="slidenum">
              <a:rPr lang="ru-RU" smtClean="0"/>
              <a:t>‹#›</a:t>
            </a:fld>
            <a:endParaRPr lang="ru-RU"/>
          </a:p>
        </p:txBody>
      </p:sp>
    </p:spTree>
    <p:extLst>
      <p:ext uri="{BB962C8B-B14F-4D97-AF65-F5344CB8AC3E}">
        <p14:creationId xmlns:p14="http://schemas.microsoft.com/office/powerpoint/2010/main" val="109572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ps.lizaalert.ru/lamap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racks.lizaalert.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hyperlink" Target="http://angel.aopa.ru/33"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la10.ru/lama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556792"/>
            <a:ext cx="7772400" cy="1470025"/>
          </a:xfrm>
        </p:spPr>
        <p:txBody>
          <a:bodyPr/>
          <a:lstStyle/>
          <a:p>
            <a:r>
              <a:rPr lang="ru-RU" dirty="0"/>
              <a:t>Инфоргам</a:t>
            </a:r>
          </a:p>
        </p:txBody>
      </p:sp>
      <p:sp>
        <p:nvSpPr>
          <p:cNvPr id="3" name="Subtitle 2"/>
          <p:cNvSpPr>
            <a:spLocks noGrp="1"/>
          </p:cNvSpPr>
          <p:nvPr>
            <p:ph type="subTitle" idx="1"/>
          </p:nvPr>
        </p:nvSpPr>
        <p:spPr>
          <a:xfrm>
            <a:off x="1319264" y="3212976"/>
            <a:ext cx="6400800" cy="910952"/>
          </a:xfrm>
        </p:spPr>
        <p:txBody>
          <a:bodyPr/>
          <a:lstStyle/>
          <a:p>
            <a:r>
              <a:rPr lang="ru-RU" dirty="0"/>
              <a:t>Немного о картографии</a:t>
            </a:r>
          </a:p>
        </p:txBody>
      </p:sp>
      <p:sp>
        <p:nvSpPr>
          <p:cNvPr id="4" name="TextBox 3"/>
          <p:cNvSpPr txBox="1"/>
          <p:nvPr/>
        </p:nvSpPr>
        <p:spPr>
          <a:xfrm>
            <a:off x="3563888" y="5062216"/>
            <a:ext cx="2162130" cy="369332"/>
          </a:xfrm>
          <a:prstGeom prst="rect">
            <a:avLst/>
          </a:prstGeom>
          <a:noFill/>
        </p:spPr>
        <p:txBody>
          <a:bodyPr wrap="none" rtlCol="0">
            <a:spAutoFit/>
          </a:bodyPr>
          <a:lstStyle/>
          <a:p>
            <a:r>
              <a:rPr lang="en-US" dirty="0">
                <a:solidFill>
                  <a:schemeClr val="accent6">
                    <a:lumMod val="75000"/>
                  </a:schemeClr>
                </a:solidFill>
              </a:rPr>
              <a:t>Liza Alert, </a:t>
            </a:r>
            <a:r>
              <a:rPr lang="en-US" dirty="0" smtClean="0">
                <a:solidFill>
                  <a:schemeClr val="accent6">
                    <a:lumMod val="75000"/>
                  </a:schemeClr>
                </a:solidFill>
              </a:rPr>
              <a:t>2017</a:t>
            </a:r>
            <a:r>
              <a:rPr lang="ru-RU" dirty="0" smtClean="0">
                <a:solidFill>
                  <a:schemeClr val="accent6">
                    <a:lumMod val="75000"/>
                  </a:schemeClr>
                </a:solidFill>
              </a:rPr>
              <a:t>-2025</a:t>
            </a:r>
            <a:endParaRPr lang="ru-RU" dirty="0">
              <a:solidFill>
                <a:schemeClr val="accent6">
                  <a:lumMod val="75000"/>
                </a:schemeClr>
              </a:solidFill>
            </a:endParaRPr>
          </a:p>
        </p:txBody>
      </p:sp>
    </p:spTree>
    <p:extLst>
      <p:ext uri="{BB962C8B-B14F-4D97-AF65-F5344CB8AC3E}">
        <p14:creationId xmlns:p14="http://schemas.microsoft.com/office/powerpoint/2010/main" val="153661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Про печать</a:t>
            </a:r>
          </a:p>
        </p:txBody>
      </p:sp>
      <p:sp>
        <p:nvSpPr>
          <p:cNvPr id="3" name="Content Placeholder 2"/>
          <p:cNvSpPr>
            <a:spLocks noGrp="1"/>
          </p:cNvSpPr>
          <p:nvPr>
            <p:ph idx="1"/>
          </p:nvPr>
        </p:nvSpPr>
        <p:spPr>
          <a:xfrm>
            <a:off x="467544" y="980728"/>
            <a:ext cx="8229600" cy="5040560"/>
          </a:xfrm>
        </p:spPr>
        <p:txBody>
          <a:bodyPr>
            <a:normAutofit/>
          </a:bodyPr>
          <a:lstStyle/>
          <a:p>
            <a:r>
              <a:rPr lang="ru-RU" sz="1800" dirty="0"/>
              <a:t>Каталог </a:t>
            </a:r>
            <a:r>
              <a:rPr lang="en-US" sz="1800" dirty="0">
                <a:solidFill>
                  <a:srgbClr val="0000FF"/>
                </a:solidFill>
              </a:rPr>
              <a:t>9-Map_4_print</a:t>
            </a:r>
            <a:r>
              <a:rPr lang="en-US" sz="1800" dirty="0"/>
              <a:t> </a:t>
            </a:r>
            <a:r>
              <a:rPr lang="ru-RU" sz="1800" dirty="0"/>
              <a:t>содержит файлы в формате </a:t>
            </a:r>
            <a:r>
              <a:rPr lang="en-US" sz="1800" dirty="0"/>
              <a:t>PDF</a:t>
            </a:r>
            <a:r>
              <a:rPr lang="ru-RU" sz="1800" dirty="0"/>
              <a:t>, предназначеные, в первую очередь, для печати.</a:t>
            </a:r>
          </a:p>
          <a:p>
            <a:pPr lvl="1"/>
            <a:r>
              <a:rPr lang="ru-RU" sz="1400" dirty="0"/>
              <a:t>На каждый вид карты, а также для спутникового снимка, создается по два файла в формате </a:t>
            </a:r>
            <a:r>
              <a:rPr lang="en-US" sz="1400" dirty="0"/>
              <a:t>PDF</a:t>
            </a:r>
            <a:r>
              <a:rPr lang="ru-RU" sz="1400" dirty="0"/>
              <a:t>.</a:t>
            </a:r>
            <a:endParaRPr lang="en-US" sz="1400" dirty="0"/>
          </a:p>
          <a:p>
            <a:pPr lvl="1"/>
            <a:r>
              <a:rPr lang="ru-RU" sz="1400" dirty="0"/>
              <a:t>Один из двух файлов в конце имени содержит название «большого» формата (</a:t>
            </a:r>
            <a:r>
              <a:rPr lang="en-US" sz="1400" dirty="0">
                <a:solidFill>
                  <a:srgbClr val="0000FF"/>
                </a:solidFill>
              </a:rPr>
              <a:t>A0</a:t>
            </a:r>
            <a:r>
              <a:rPr lang="en-US" sz="1400" dirty="0"/>
              <a:t>, </a:t>
            </a:r>
            <a:r>
              <a:rPr lang="en-US" sz="1400" dirty="0">
                <a:solidFill>
                  <a:srgbClr val="0000FF"/>
                </a:solidFill>
              </a:rPr>
              <a:t>A1</a:t>
            </a:r>
            <a:r>
              <a:rPr lang="ru-RU" sz="1400" dirty="0"/>
              <a:t>)</a:t>
            </a:r>
            <a:r>
              <a:rPr lang="en-US" sz="1400" dirty="0"/>
              <a:t>, </a:t>
            </a:r>
            <a:r>
              <a:rPr lang="ru-RU" sz="1400" dirty="0"/>
              <a:t>например</a:t>
            </a:r>
            <a:r>
              <a:rPr lang="ru-RU" sz="1400" i="1" dirty="0"/>
              <a:t>, </a:t>
            </a:r>
            <a:r>
              <a:rPr lang="en-US" sz="1400" i="1" dirty="0"/>
              <a:t>2017-11-06_Levkovo_Satell500m_z17_A0.pdf</a:t>
            </a:r>
            <a:r>
              <a:rPr lang="ru-RU" sz="1400" dirty="0"/>
              <a:t>. Такой файл содержит карту или спутник в виде единого листа большого формата и предназначен для печати на широкоформатном плоттере или в типографии.</a:t>
            </a:r>
          </a:p>
          <a:p>
            <a:pPr lvl="1"/>
            <a:r>
              <a:rPr lang="ru-RU" sz="1400" dirty="0"/>
              <a:t>Второй файл имеет аналогичное имя, но в конце содержит </a:t>
            </a:r>
            <a:r>
              <a:rPr lang="en-US" sz="1400" dirty="0">
                <a:solidFill>
                  <a:srgbClr val="0000FF"/>
                </a:solidFill>
              </a:rPr>
              <a:t>skleykaA4</a:t>
            </a:r>
            <a:r>
              <a:rPr lang="ru-RU" sz="1400" dirty="0"/>
              <a:t>. В этом файле карта/спутник разрезаны на несколько страниц (9, 12, 16 или более) формата А4. Такой файл предназначен для печати на обычном принтере и последующей склейки по технологии военных топографов (по опыту, на аккуратную склейку 16 листов в формат А0 уходит около получаса).</a:t>
            </a:r>
          </a:p>
          <a:p>
            <a:pPr lvl="1"/>
            <a:r>
              <a:rPr lang="ru-RU" sz="1400" dirty="0"/>
              <a:t>Какие из карт печатать – решает координатор.</a:t>
            </a:r>
          </a:p>
          <a:p>
            <a:pPr lvl="1"/>
            <a:r>
              <a:rPr lang="ru-RU" sz="1400" dirty="0"/>
              <a:t>Также в этом каталоге присутствует один (реже больше) файл с именем </a:t>
            </a:r>
            <a:r>
              <a:rPr lang="en-US" sz="1400" dirty="0">
                <a:solidFill>
                  <a:srgbClr val="0000FF"/>
                </a:solidFill>
              </a:rPr>
              <a:t>!4Group.pdf</a:t>
            </a:r>
            <a:r>
              <a:rPr lang="ru-RU" sz="1400" dirty="0"/>
              <a:t>. Это предназначеная для печати на одном листе А4 «наиболее вероятная» часть карты (или вся карта в случае небольшой зоны), на основе одной из топокарт. Этот файл могут распечатать все, кто едет на ПСР для индивидуального пользования. Рекомендуется напечатать некоторый запас таких файлов, так как использование таких «индивидуальных» печатных карт оказывается достаточно удобным.</a:t>
            </a:r>
          </a:p>
          <a:p>
            <a:endParaRPr lang="ru-RU" sz="1800" dirty="0"/>
          </a:p>
          <a:p>
            <a:pPr marL="800100" lvl="1"/>
            <a:endParaRPr lang="ru-RU" sz="1400" dirty="0"/>
          </a:p>
        </p:txBody>
      </p:sp>
    </p:spTree>
    <p:extLst>
      <p:ext uri="{BB962C8B-B14F-4D97-AF65-F5344CB8AC3E}">
        <p14:creationId xmlns:p14="http://schemas.microsoft.com/office/powerpoint/2010/main" val="3846546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Принципы заказа карт</a:t>
            </a:r>
          </a:p>
        </p:txBody>
      </p:sp>
      <p:sp>
        <p:nvSpPr>
          <p:cNvPr id="3" name="Content Placeholder 2"/>
          <p:cNvSpPr>
            <a:spLocks noGrp="1"/>
          </p:cNvSpPr>
          <p:nvPr>
            <p:ph idx="1"/>
          </p:nvPr>
        </p:nvSpPr>
        <p:spPr>
          <a:xfrm>
            <a:off x="467544" y="980728"/>
            <a:ext cx="8229600" cy="4176464"/>
          </a:xfrm>
        </p:spPr>
        <p:txBody>
          <a:bodyPr>
            <a:normAutofit/>
          </a:bodyPr>
          <a:lstStyle/>
          <a:p>
            <a:r>
              <a:rPr lang="ru-RU" sz="1800" dirty="0"/>
              <a:t>Нужен ли комплект?</a:t>
            </a:r>
          </a:p>
          <a:p>
            <a:pPr lvl="1"/>
            <a:r>
              <a:rPr lang="ru-RU" sz="1400" dirty="0"/>
              <a:t>если присутствуют «лесные» задачи (работа по ненаселенке) – однозначно;</a:t>
            </a:r>
          </a:p>
          <a:p>
            <a:pPr lvl="1"/>
            <a:r>
              <a:rPr lang="ru-RU" sz="1400" dirty="0"/>
              <a:t>для чисто «городского» поиска – как удобнее координатору, может быть полезна привязка к сетке.</a:t>
            </a:r>
          </a:p>
          <a:p>
            <a:r>
              <a:rPr lang="ru-RU" sz="1800" dirty="0"/>
              <a:t>Заказывать через рассылку? Работает отвратительно.</a:t>
            </a:r>
          </a:p>
          <a:p>
            <a:pPr lvl="1"/>
            <a:r>
              <a:rPr lang="ru-RU" sz="1400" dirty="0"/>
              <a:t>да, несмотря на проблемы (СМС не приходит, время реакции ужасное);</a:t>
            </a:r>
          </a:p>
          <a:p>
            <a:pPr lvl="1"/>
            <a:r>
              <a:rPr lang="ru-RU" sz="1400" dirty="0"/>
              <a:t>если нет реакции, переходить к обзвону.</a:t>
            </a:r>
          </a:p>
          <a:p>
            <a:r>
              <a:rPr lang="ru-RU" sz="1800" dirty="0"/>
              <a:t>Нашему координатору не нужен комплект </a:t>
            </a:r>
            <a:r>
              <a:rPr lang="ru-RU" sz="1400" dirty="0"/>
              <a:t>(работает через онлайн-сервис и нужна только сетка, использует свой софт и ему вообще ничего не нужно, и пр.).</a:t>
            </a:r>
          </a:p>
          <a:p>
            <a:pPr marL="800100" lvl="1"/>
            <a:r>
              <a:rPr lang="ru-RU" sz="1400" dirty="0"/>
              <a:t>координатор – царь поиска, ему решать. Только учитывайте возможность смены координатора на поиске.</a:t>
            </a:r>
          </a:p>
          <a:p>
            <a:r>
              <a:rPr lang="ru-RU" sz="1800" dirty="0"/>
              <a:t>У нас свой «скрытый» картограф, который делает карты на наш регион.</a:t>
            </a:r>
          </a:p>
          <a:p>
            <a:pPr lvl="1"/>
            <a:r>
              <a:rPr lang="ru-RU" sz="1400" dirty="0" smtClean="0"/>
              <a:t>мы </a:t>
            </a:r>
            <a:r>
              <a:rPr lang="ru-RU" sz="1400" dirty="0"/>
              <a:t>против «партизанщины». По ряду причин (несоответствие стандарту, непонятное качество, не попадает в общую базу, серьезные проблемы при выходе поиска на «федеральный» уровень, итд). Если ваш картограф такой хороший, ему ничего не будет стоить «сертифицироваться». То, что было допустимо в 2013-2014 годах сегодня уже </a:t>
            </a:r>
            <a:r>
              <a:rPr lang="ru-RU" sz="1400" dirty="0" smtClean="0"/>
              <a:t>совсем не </a:t>
            </a:r>
            <a:r>
              <a:rPr lang="ru-RU" sz="1400" dirty="0"/>
              <a:t>айс.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403" y="5229200"/>
            <a:ext cx="148261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74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Алгоритм заказа карт</a:t>
            </a:r>
          </a:p>
        </p:txBody>
      </p:sp>
      <p:sp>
        <p:nvSpPr>
          <p:cNvPr id="3" name="Content Placeholder 2"/>
          <p:cNvSpPr>
            <a:spLocks noGrp="1"/>
          </p:cNvSpPr>
          <p:nvPr>
            <p:ph idx="1"/>
          </p:nvPr>
        </p:nvSpPr>
        <p:spPr>
          <a:xfrm>
            <a:off x="467544" y="980728"/>
            <a:ext cx="8229600" cy="4896544"/>
          </a:xfrm>
        </p:spPr>
        <p:txBody>
          <a:bodyPr>
            <a:normAutofit/>
          </a:bodyPr>
          <a:lstStyle/>
          <a:p>
            <a:pPr>
              <a:buFont typeface="+mj-lt"/>
              <a:buAutoNum type="arabicPeriod"/>
            </a:pPr>
            <a:r>
              <a:rPr lang="ru-RU" sz="1800" dirty="0" smtClean="0"/>
              <a:t>Кнопка </a:t>
            </a:r>
            <a:r>
              <a:rPr lang="ru-RU" sz="1800" dirty="0" err="1" smtClean="0"/>
              <a:t>лару</a:t>
            </a:r>
            <a:r>
              <a:rPr lang="ru-RU" sz="1800" dirty="0" smtClean="0"/>
              <a:t> =</a:t>
            </a:r>
            <a:r>
              <a:rPr lang="en-US" sz="1800" dirty="0" smtClean="0"/>
              <a:t>&gt;</a:t>
            </a:r>
            <a:r>
              <a:rPr lang="ru-RU" sz="1800" dirty="0" smtClean="0"/>
              <a:t> бот</a:t>
            </a:r>
            <a:endParaRPr lang="ru-RU" sz="1800" dirty="0"/>
          </a:p>
          <a:p>
            <a:pPr lvl="1"/>
            <a:r>
              <a:rPr lang="ru-RU" sz="1400" dirty="0" smtClean="0"/>
              <a:t>Нажимаем кнопку, активируется бот. Отвечаем на вопросы. Если область «Другая», не забываем ее вписывать текстом. Контакт ТГ и телефон нужен того, кто на связи (по умолчанию возьмет из аккаунта заказчика).</a:t>
            </a:r>
            <a:endParaRPr lang="ru-RU" sz="1400" dirty="0"/>
          </a:p>
          <a:p>
            <a:pPr lvl="1"/>
            <a:r>
              <a:rPr lang="ru-RU" sz="1400" dirty="0" smtClean="0"/>
              <a:t>После заполнение дополнительных сведений и предварительного просмотра жмем кнопку</a:t>
            </a:r>
            <a:r>
              <a:rPr lang="en-US" sz="1400" dirty="0" smtClean="0"/>
              <a:t>, </a:t>
            </a:r>
            <a:r>
              <a:rPr lang="ru-RU" sz="1400" u="sng" dirty="0" smtClean="0"/>
              <a:t>бот должен выдать </a:t>
            </a:r>
            <a:r>
              <a:rPr lang="en-US" sz="1400" u="sng" dirty="0" smtClean="0"/>
              <a:t>ID </a:t>
            </a:r>
            <a:r>
              <a:rPr lang="ru-RU" sz="1400" u="sng" dirty="0" smtClean="0"/>
              <a:t>заявки</a:t>
            </a:r>
            <a:r>
              <a:rPr lang="ru-RU" sz="1400" dirty="0" smtClean="0"/>
              <a:t>. Запоминаем его, </a:t>
            </a:r>
            <a:r>
              <a:rPr lang="ru-RU" sz="1400" dirty="0"/>
              <a:t>заносим </a:t>
            </a:r>
            <a:r>
              <a:rPr lang="ru-RU" sz="1400" dirty="0" smtClean="0"/>
              <a:t>в </a:t>
            </a:r>
            <a:r>
              <a:rPr lang="en-US" sz="1400" dirty="0" err="1" smtClean="0"/>
              <a:t>laru</a:t>
            </a:r>
            <a:r>
              <a:rPr lang="ru-RU" sz="1400" dirty="0" smtClean="0"/>
              <a:t>. </a:t>
            </a:r>
          </a:p>
          <a:p>
            <a:pPr lvl="1"/>
            <a:r>
              <a:rPr lang="ru-RU" sz="1400" dirty="0" smtClean="0"/>
              <a:t>Ждем </a:t>
            </a:r>
            <a:r>
              <a:rPr lang="ru-RU" sz="1400" dirty="0"/>
              <a:t>ответов от </a:t>
            </a:r>
            <a:r>
              <a:rPr lang="ru-RU" sz="1400" dirty="0" smtClean="0"/>
              <a:t>картографов в ТГ (телефон – реже, это запасной вариант). Варианты:</a:t>
            </a:r>
            <a:endParaRPr lang="ru-RU" sz="1400" dirty="0"/>
          </a:p>
          <a:p>
            <a:pPr lvl="2"/>
            <a:r>
              <a:rPr lang="ru-RU" sz="1200" dirty="0"/>
              <a:t>«Готов», «Могу» - наиболее подходящий кандидат.</a:t>
            </a:r>
          </a:p>
          <a:p>
            <a:pPr lvl="2"/>
            <a:r>
              <a:rPr lang="ru-RU" sz="1200" dirty="0"/>
              <a:t>«Смогу через 15 минут» - человек сможет взяться за комплект через указанное время.</a:t>
            </a:r>
          </a:p>
          <a:p>
            <a:pPr lvl="2"/>
            <a:r>
              <a:rPr lang="ru-RU" sz="1200" dirty="0"/>
              <a:t>«Смогу если никто» - человеку сейчас неудобно заниматься картами, это аварийный вариант.</a:t>
            </a:r>
          </a:p>
          <a:p>
            <a:pPr lvl="1"/>
            <a:r>
              <a:rPr lang="ru-RU" sz="1400" dirty="0" smtClean="0"/>
              <a:t>Если </a:t>
            </a:r>
            <a:r>
              <a:rPr lang="ru-RU" sz="1400" dirty="0"/>
              <a:t>выбрали картографа, то даем на него отбойную </a:t>
            </a:r>
            <a:r>
              <a:rPr lang="ru-RU" sz="1400" dirty="0" smtClean="0"/>
              <a:t>в том же боте (просьба </a:t>
            </a:r>
            <a:r>
              <a:rPr lang="ru-RU" sz="1400" dirty="0"/>
              <a:t>не забывать!). После получения отбойной другие картографы больше не отреагируют на заявку. Переходим к общению с выбранным картографом.</a:t>
            </a:r>
          </a:p>
          <a:p>
            <a:pPr lvl="1"/>
            <a:r>
              <a:rPr lang="ru-RU" sz="1400" dirty="0"/>
              <a:t>Если необходимость в комплекте по каким-то причинам отпала, просьба также не забыть про </a:t>
            </a:r>
            <a:r>
              <a:rPr lang="ru-RU" sz="1400" dirty="0" smtClean="0"/>
              <a:t>отбойную по </a:t>
            </a:r>
            <a:r>
              <a:rPr lang="ru-RU" sz="1400" dirty="0" err="1" smtClean="0"/>
              <a:t>вариатну</a:t>
            </a:r>
            <a:r>
              <a:rPr lang="ru-RU" sz="1400" dirty="0" smtClean="0"/>
              <a:t> «Отбой (любая причина)».</a:t>
            </a:r>
            <a:endParaRPr lang="ru-RU" sz="1400" dirty="0"/>
          </a:p>
          <a:p>
            <a:r>
              <a:rPr lang="ru-RU" sz="1800" dirty="0" smtClean="0"/>
              <a:t>2. Дежурный Картограф</a:t>
            </a:r>
          </a:p>
          <a:p>
            <a:r>
              <a:rPr lang="ru-RU" sz="1800" dirty="0" smtClean="0"/>
              <a:t>3. Знакомый картограф</a:t>
            </a:r>
            <a:endParaRPr lang="ru-RU" sz="1800" dirty="0"/>
          </a:p>
          <a:p>
            <a:r>
              <a:rPr lang="ru-RU" sz="1400" dirty="0" smtClean="0"/>
              <a:t>4. Рабочий чат ОК </a:t>
            </a:r>
            <a:r>
              <a:rPr lang="ru-RU" sz="1400" i="1" dirty="0" smtClean="0"/>
              <a:t>(это совсем крайний-крайний вариант)</a:t>
            </a:r>
          </a:p>
        </p:txBody>
      </p:sp>
    </p:spTree>
    <p:extLst>
      <p:ext uri="{BB962C8B-B14F-4D97-AF65-F5344CB8AC3E}">
        <p14:creationId xmlns:p14="http://schemas.microsoft.com/office/powerpoint/2010/main" val="327282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Бот </a:t>
            </a:r>
            <a:r>
              <a:rPr lang="ru-RU" sz="2800" dirty="0"/>
              <a:t>заказа комплекта карт</a:t>
            </a:r>
          </a:p>
        </p:txBody>
      </p:sp>
      <p:sp>
        <p:nvSpPr>
          <p:cNvPr id="3" name="Content Placeholder 2"/>
          <p:cNvSpPr>
            <a:spLocks noGrp="1"/>
          </p:cNvSpPr>
          <p:nvPr>
            <p:ph idx="1"/>
          </p:nvPr>
        </p:nvSpPr>
        <p:spPr>
          <a:xfrm>
            <a:off x="467544" y="980728"/>
            <a:ext cx="8229600" cy="5280730"/>
          </a:xfrm>
        </p:spPr>
        <p:txBody>
          <a:bodyPr>
            <a:normAutofit lnSpcReduction="10000"/>
          </a:bodyPr>
          <a:lstStyle/>
          <a:p>
            <a:pPr>
              <a:buFont typeface="+mj-lt"/>
              <a:buAutoNum type="arabicPeriod"/>
            </a:pPr>
            <a:r>
              <a:rPr lang="ru-RU" sz="1800" dirty="0"/>
              <a:t>Основные </a:t>
            </a:r>
            <a:r>
              <a:rPr lang="ru-RU" sz="1800" dirty="0" smtClean="0"/>
              <a:t>вопросы:</a:t>
            </a:r>
            <a:endParaRPr lang="ru-RU" sz="1800" dirty="0"/>
          </a:p>
          <a:p>
            <a:pPr lvl="1"/>
            <a:r>
              <a:rPr lang="ru-RU" sz="1400" u="sng" dirty="0"/>
              <a:t>Тип поиска</a:t>
            </a:r>
            <a:r>
              <a:rPr lang="ru-RU" sz="1400" dirty="0"/>
              <a:t>.</a:t>
            </a:r>
          </a:p>
          <a:p>
            <a:pPr lvl="1"/>
            <a:r>
              <a:rPr lang="ru-RU" sz="1400" u="sng" dirty="0"/>
              <a:t>Область</a:t>
            </a:r>
            <a:r>
              <a:rPr lang="ru-RU" sz="1400" dirty="0"/>
              <a:t>: если есть в списке. Если «другая», то обязательно задаем область </a:t>
            </a:r>
            <a:r>
              <a:rPr lang="ru-RU" sz="1400" dirty="0" smtClean="0"/>
              <a:t>текстом. </a:t>
            </a:r>
            <a:endParaRPr lang="ru-RU" sz="1400" dirty="0"/>
          </a:p>
          <a:p>
            <a:pPr lvl="1"/>
            <a:r>
              <a:rPr lang="ru-RU" sz="1400" u="sng" dirty="0"/>
              <a:t>Возраст</a:t>
            </a:r>
            <a:r>
              <a:rPr lang="ru-RU" sz="1400" dirty="0"/>
              <a:t> – возраст ОП (если несколько, то самый «стремный»).</a:t>
            </a:r>
          </a:p>
          <a:p>
            <a:pPr lvl="1"/>
            <a:r>
              <a:rPr lang="ru-RU" sz="1400" u="sng" dirty="0"/>
              <a:t>Телефон</a:t>
            </a:r>
            <a:r>
              <a:rPr lang="ru-RU" sz="1400" dirty="0"/>
              <a:t>: того, кто будет получать ответы от картографов и выбирать картографа. Должен быть на связи. </a:t>
            </a:r>
            <a:r>
              <a:rPr lang="ru-RU" sz="1400" dirty="0" smtClean="0"/>
              <a:t>Предложит автоматом взять из Вашего аккаунта.</a:t>
            </a:r>
            <a:endParaRPr lang="ru-RU" sz="1400" dirty="0"/>
          </a:p>
          <a:p>
            <a:r>
              <a:rPr lang="ru-RU" sz="1800" dirty="0"/>
              <a:t>2. Дополнительная информация:</a:t>
            </a:r>
          </a:p>
          <a:p>
            <a:pPr lvl="1"/>
            <a:r>
              <a:rPr lang="ru-RU" sz="1400" u="sng" dirty="0"/>
              <a:t>Обязательно</a:t>
            </a:r>
            <a:r>
              <a:rPr lang="ru-RU" sz="1400" dirty="0"/>
              <a:t>: адрес н/п (начиная с области или района). Если СНТ, то еще адрес ближайшего поселка/деревни. Восточный/западный лес (если </a:t>
            </a:r>
            <a:r>
              <a:rPr lang="ru-RU" sz="1400" i="1" dirty="0"/>
              <a:t>достоверно</a:t>
            </a:r>
            <a:r>
              <a:rPr lang="ru-RU" sz="1400" dirty="0"/>
              <a:t> известно), итд.</a:t>
            </a:r>
          </a:p>
          <a:p>
            <a:pPr lvl="1"/>
            <a:r>
              <a:rPr lang="ru-RU" sz="1400" dirty="0"/>
              <a:t>Можно: координаты н/п или точки входа (если есть), достаточно один формат </a:t>
            </a:r>
            <a:r>
              <a:rPr lang="ru-RU" sz="1400" dirty="0" smtClean="0"/>
              <a:t>(отрядный</a:t>
            </a:r>
            <a:r>
              <a:rPr lang="ru-RU" sz="1400" dirty="0"/>
              <a:t>).</a:t>
            </a:r>
          </a:p>
          <a:p>
            <a:pPr lvl="1"/>
            <a:r>
              <a:rPr lang="ru-RU" sz="1400" dirty="0"/>
              <a:t>Можно: что произошло (пара слов): ушел в лес, потеряли в лесу, ушел, дезориентирован.</a:t>
            </a:r>
          </a:p>
          <a:p>
            <a:pPr lvl="1"/>
            <a:r>
              <a:rPr lang="ru-RU" sz="1400" dirty="0"/>
              <a:t>Можно: доп. факторы угрозы жизни (диабет, инсульт, итд.) – если есть.</a:t>
            </a:r>
          </a:p>
          <a:p>
            <a:pPr lvl="1"/>
            <a:r>
              <a:rPr lang="ru-RU" sz="1400" dirty="0"/>
              <a:t>Можно: предпочтения по сетке. Должно соответствовать зоне (если задаем, см. ниже</a:t>
            </a:r>
            <a:r>
              <a:rPr lang="ru-RU" sz="1400" dirty="0" smtClean="0"/>
              <a:t>).</a:t>
            </a:r>
          </a:p>
          <a:p>
            <a:pPr lvl="1"/>
            <a:r>
              <a:rPr lang="ru-RU" sz="1400" dirty="0" smtClean="0"/>
              <a:t>Можно: контакт в ТГ (пока не сделали отдельное поле).</a:t>
            </a:r>
            <a:endParaRPr lang="ru-RU" sz="1400" dirty="0"/>
          </a:p>
          <a:p>
            <a:r>
              <a:rPr lang="ru-RU" sz="1800" dirty="0"/>
              <a:t>3. Можно: предположения/требования по зоне поиска:</a:t>
            </a:r>
          </a:p>
          <a:p>
            <a:pPr lvl="1"/>
            <a:r>
              <a:rPr lang="ru-RU" sz="1400" dirty="0"/>
              <a:t>Формат: </a:t>
            </a:r>
            <a:r>
              <a:rPr lang="en-US" sz="1400" dirty="0"/>
              <a:t>HLG, </a:t>
            </a:r>
            <a:r>
              <a:rPr lang="ru-RU" sz="1400" dirty="0"/>
              <a:t>ссылка на Яндекс/Гугл, </a:t>
            </a:r>
            <a:r>
              <a:rPr lang="ru-RU" sz="1400" dirty="0" smtClean="0"/>
              <a:t>картинку, </a:t>
            </a:r>
            <a:r>
              <a:rPr lang="ru-RU" sz="1400" dirty="0"/>
              <a:t>ориентиры углов, </a:t>
            </a:r>
            <a:r>
              <a:rPr lang="ru-RU" sz="1400" dirty="0" smtClean="0"/>
              <a:t>координаты </a:t>
            </a:r>
            <a:r>
              <a:rPr lang="ru-RU" sz="1400" dirty="0"/>
              <a:t>СЗ-ЮВ.</a:t>
            </a:r>
          </a:p>
          <a:p>
            <a:pPr lvl="1"/>
            <a:r>
              <a:rPr lang="ru-RU" sz="1400" dirty="0"/>
              <a:t>В виде «5 км в каждую сторону» - плохо.</a:t>
            </a:r>
          </a:p>
          <a:p>
            <a:pPr lvl="1"/>
            <a:r>
              <a:rPr lang="ru-RU" sz="1400" dirty="0"/>
              <a:t>Не надо пытаться выдать «для галочки». Только если есть свое четкое понимание.</a:t>
            </a:r>
          </a:p>
          <a:p>
            <a:r>
              <a:rPr lang="ru-RU" sz="1800" dirty="0"/>
              <a:t>4. Можно: существующий комплект:</a:t>
            </a:r>
          </a:p>
          <a:p>
            <a:pPr lvl="1"/>
            <a:r>
              <a:rPr lang="ru-RU" sz="1400" dirty="0"/>
              <a:t>Если нашли идеально подходящий по зоне, выдаем ссылку с просьбой адаптировать.</a:t>
            </a:r>
          </a:p>
          <a:p>
            <a:pPr lvl="1"/>
            <a:r>
              <a:rPr lang="ru-RU" sz="1400" dirty="0"/>
              <a:t>Не надо пытаться выдать «для галочки». Картограф тоже умеет искать и даже лучше.</a:t>
            </a:r>
          </a:p>
          <a:p>
            <a:endParaRPr lang="ru-RU" sz="1800" dirty="0"/>
          </a:p>
          <a:p>
            <a:pPr lvl="1"/>
            <a:endParaRPr lang="ru-RU" sz="1400" dirty="0"/>
          </a:p>
        </p:txBody>
      </p:sp>
      <p:sp>
        <p:nvSpPr>
          <p:cNvPr id="4" name="TextBox 3"/>
          <p:cNvSpPr txBox="1"/>
          <p:nvPr/>
        </p:nvSpPr>
        <p:spPr>
          <a:xfrm>
            <a:off x="2555776" y="6261458"/>
            <a:ext cx="4603311" cy="276999"/>
          </a:xfrm>
          <a:prstGeom prst="rect">
            <a:avLst/>
          </a:prstGeom>
          <a:noFill/>
        </p:spPr>
        <p:txBody>
          <a:bodyPr wrap="none" rtlCol="0">
            <a:spAutoFit/>
          </a:bodyPr>
          <a:lstStyle/>
          <a:p>
            <a:r>
              <a:rPr lang="ru-RU" sz="1200" i="1" dirty="0" smtClean="0">
                <a:solidFill>
                  <a:srgbClr val="0000FF"/>
                </a:solidFill>
              </a:rPr>
              <a:t>Если бот себя плохо ведет – универсальное решение - </a:t>
            </a:r>
            <a:r>
              <a:rPr lang="en-US" sz="1200" i="1" dirty="0" smtClean="0">
                <a:solidFill>
                  <a:srgbClr val="0000FF"/>
                </a:solidFill>
              </a:rPr>
              <a:t>/</a:t>
            </a:r>
            <a:r>
              <a:rPr lang="en-US" sz="1200" i="1" dirty="0" err="1" smtClean="0">
                <a:solidFill>
                  <a:srgbClr val="0000FF"/>
                </a:solidFill>
              </a:rPr>
              <a:t>resetstatus</a:t>
            </a:r>
            <a:endParaRPr lang="ru-RU" sz="1200" i="1" dirty="0">
              <a:solidFill>
                <a:srgbClr val="0000FF"/>
              </a:solidFill>
            </a:endParaRPr>
          </a:p>
        </p:txBody>
      </p:sp>
    </p:spTree>
    <p:extLst>
      <p:ext uri="{BB962C8B-B14F-4D97-AF65-F5344CB8AC3E}">
        <p14:creationId xmlns:p14="http://schemas.microsoft.com/office/powerpoint/2010/main" val="136765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Комплект готов – что дальше?</a:t>
            </a:r>
            <a:endParaRPr lang="ru-RU" sz="2800" dirty="0"/>
          </a:p>
        </p:txBody>
      </p:sp>
      <p:sp>
        <p:nvSpPr>
          <p:cNvPr id="3" name="Content Placeholder 2"/>
          <p:cNvSpPr>
            <a:spLocks noGrp="1"/>
          </p:cNvSpPr>
          <p:nvPr>
            <p:ph idx="1"/>
          </p:nvPr>
        </p:nvSpPr>
        <p:spPr>
          <a:xfrm>
            <a:off x="467544" y="980728"/>
            <a:ext cx="8229600" cy="2592288"/>
          </a:xfrm>
        </p:spPr>
        <p:txBody>
          <a:bodyPr>
            <a:normAutofit/>
          </a:bodyPr>
          <a:lstStyle/>
          <a:p>
            <a:pPr marL="0" indent="0">
              <a:buNone/>
            </a:pPr>
            <a:r>
              <a:rPr lang="ru-RU" sz="1800" dirty="0" smtClean="0"/>
              <a:t>Картограф прислал Вам ссылку на готовый (или готовящийся)  комплект. Ваши действия:</a:t>
            </a:r>
            <a:endParaRPr lang="ru-RU" sz="1800" dirty="0"/>
          </a:p>
          <a:p>
            <a:pPr marL="800100" lvl="1" indent="-342900">
              <a:buFont typeface="+mj-lt"/>
              <a:buAutoNum type="arabicPeriod"/>
            </a:pPr>
            <a:r>
              <a:rPr lang="ru-RU" sz="1400" dirty="0" smtClean="0"/>
              <a:t>Регистрация комплекта в заявке </a:t>
            </a:r>
            <a:r>
              <a:rPr lang="en-US" sz="1400" dirty="0" err="1" smtClean="0"/>
              <a:t>laru</a:t>
            </a:r>
            <a:r>
              <a:rPr lang="en-US" sz="1400" dirty="0" smtClean="0"/>
              <a:t> (</a:t>
            </a:r>
            <a:r>
              <a:rPr lang="ru-RU" sz="1400" dirty="0" smtClean="0"/>
              <a:t>поле </a:t>
            </a:r>
            <a:r>
              <a:rPr lang="ru-RU" sz="1400" u="sng" dirty="0" smtClean="0"/>
              <a:t>Карты </a:t>
            </a:r>
            <a:r>
              <a:rPr lang="ru-RU" sz="1400" u="sng" dirty="0"/>
              <a:t>на </a:t>
            </a:r>
            <a:r>
              <a:rPr lang="ru-RU" sz="1400" u="sng" dirty="0" smtClean="0"/>
              <a:t>поиск</a:t>
            </a:r>
            <a:r>
              <a:rPr lang="en-US" sz="1400" dirty="0" smtClean="0"/>
              <a:t>)</a:t>
            </a:r>
            <a:r>
              <a:rPr lang="ru-RU" sz="1400" dirty="0" smtClean="0"/>
              <a:t> – </a:t>
            </a:r>
            <a:r>
              <a:rPr lang="ru-RU" sz="1200" i="1" dirty="0" smtClean="0">
                <a:solidFill>
                  <a:srgbClr val="0000FF"/>
                </a:solidFill>
              </a:rPr>
              <a:t>обязательно</a:t>
            </a:r>
            <a:r>
              <a:rPr lang="ru-RU" sz="1200" i="1" dirty="0" smtClean="0"/>
              <a:t>, иначе потом концов не найти!</a:t>
            </a:r>
            <a:endParaRPr lang="ru-RU" sz="1400" dirty="0" smtClean="0"/>
          </a:p>
          <a:p>
            <a:pPr marL="800100" lvl="1" indent="-342900">
              <a:buFont typeface="+mj-lt"/>
              <a:buAutoNum type="arabicPeriod"/>
            </a:pPr>
            <a:r>
              <a:rPr lang="ru-RU" sz="1400" dirty="0" smtClean="0"/>
              <a:t>Занесение картографа </a:t>
            </a:r>
            <a:r>
              <a:rPr lang="ru-RU" sz="1400" dirty="0"/>
              <a:t>в </a:t>
            </a:r>
            <a:r>
              <a:rPr lang="ru-RU" sz="1400" dirty="0" smtClean="0"/>
              <a:t>заявку </a:t>
            </a:r>
            <a:r>
              <a:rPr lang="en-US" sz="1400" dirty="0" err="1"/>
              <a:t>laru</a:t>
            </a:r>
            <a:r>
              <a:rPr lang="en-US" sz="1400" dirty="0"/>
              <a:t> </a:t>
            </a:r>
            <a:r>
              <a:rPr lang="ru-RU" sz="1400" dirty="0" smtClean="0"/>
              <a:t>(поле </a:t>
            </a:r>
            <a:r>
              <a:rPr lang="ru-RU" sz="1400" u="sng" dirty="0" smtClean="0"/>
              <a:t>Картограф</a:t>
            </a:r>
            <a:r>
              <a:rPr lang="ru-RU" sz="1400" dirty="0" smtClean="0"/>
              <a:t>) – </a:t>
            </a:r>
            <a:r>
              <a:rPr lang="ru-RU" sz="1200" i="1" dirty="0" smtClean="0"/>
              <a:t>не путать с полем </a:t>
            </a:r>
            <a:r>
              <a:rPr lang="ru-RU" sz="1200" i="1" u="sng" dirty="0" smtClean="0"/>
              <a:t>Оперативный картограф</a:t>
            </a:r>
            <a:r>
              <a:rPr lang="ru-RU" sz="1400" dirty="0" smtClean="0"/>
              <a:t>! </a:t>
            </a:r>
            <a:r>
              <a:rPr lang="ru-RU" sz="1200" dirty="0" smtClean="0"/>
              <a:t>В поле </a:t>
            </a:r>
            <a:r>
              <a:rPr lang="ru-RU" sz="1200" i="1" u="sng" dirty="0"/>
              <a:t>Оперативный </a:t>
            </a:r>
            <a:r>
              <a:rPr lang="ru-RU" sz="1200" i="1" u="sng" dirty="0" smtClean="0"/>
              <a:t>картограф</a:t>
            </a:r>
            <a:r>
              <a:rPr lang="ru-RU" sz="1200" dirty="0" smtClean="0"/>
              <a:t> вносится информация об ОК, работающих на поиске.</a:t>
            </a:r>
            <a:endParaRPr lang="ru-RU" sz="1200" dirty="0"/>
          </a:p>
          <a:p>
            <a:pPr marL="800100" lvl="1" indent="-342900">
              <a:buFont typeface="+mj-lt"/>
              <a:buAutoNum type="arabicPeriod"/>
            </a:pPr>
            <a:r>
              <a:rPr lang="ru-RU" sz="1400" dirty="0" smtClean="0"/>
              <a:t>Формирование в заглавном посте ссылки на комплект </a:t>
            </a:r>
            <a:r>
              <a:rPr lang="ru-RU" sz="1400" u="sng" dirty="0" smtClean="0">
                <a:solidFill>
                  <a:srgbClr val="0000FF"/>
                </a:solidFill>
              </a:rPr>
              <a:t>Карты</a:t>
            </a:r>
            <a:r>
              <a:rPr lang="ru-RU" sz="1400" dirty="0" smtClean="0">
                <a:solidFill>
                  <a:srgbClr val="0000FF"/>
                </a:solidFill>
              </a:rPr>
              <a:t> - </a:t>
            </a:r>
            <a:r>
              <a:rPr lang="ru-RU" sz="1200" i="1" dirty="0" smtClean="0"/>
              <a:t>по согласованию с координатором</a:t>
            </a:r>
            <a:r>
              <a:rPr lang="ru-RU" sz="1400" dirty="0" smtClean="0"/>
              <a:t>. </a:t>
            </a:r>
            <a:endParaRPr lang="ru-RU" sz="1400" dirty="0"/>
          </a:p>
          <a:p>
            <a:pPr marL="800100" lvl="1" indent="-342900">
              <a:buFont typeface="+mj-lt"/>
              <a:buAutoNum type="arabicPeriod"/>
            </a:pPr>
            <a:r>
              <a:rPr lang="ru-RU" sz="1400" dirty="0" smtClean="0"/>
              <a:t>Занесение (или обновление) в заглавном посте информации о шатбе ПСР (адрес, координаты, маршрут)</a:t>
            </a:r>
            <a:r>
              <a:rPr lang="ru-RU" sz="1600" dirty="0">
                <a:solidFill>
                  <a:srgbClr val="0000FF"/>
                </a:solidFill>
              </a:rPr>
              <a:t> - </a:t>
            </a:r>
            <a:r>
              <a:rPr lang="ru-RU" sz="1400" i="1" dirty="0"/>
              <a:t>по согласованию с координатором</a:t>
            </a:r>
            <a:r>
              <a:rPr lang="ru-RU" sz="1400" dirty="0" smtClean="0"/>
              <a:t>.</a:t>
            </a:r>
            <a:endParaRPr lang="ru-RU" sz="1400" dirty="0"/>
          </a:p>
          <a:p>
            <a:endParaRPr lang="ru-RU" sz="1800" dirty="0"/>
          </a:p>
          <a:p>
            <a:pPr lvl="1"/>
            <a:endParaRPr lang="ru-RU"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34" y="3717032"/>
            <a:ext cx="6149132" cy="231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395536" y="5013176"/>
            <a:ext cx="1008112"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06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Повторное использование готовых комплектов</a:t>
            </a:r>
          </a:p>
        </p:txBody>
      </p:sp>
      <p:sp>
        <p:nvSpPr>
          <p:cNvPr id="3" name="Content Placeholder 2"/>
          <p:cNvSpPr>
            <a:spLocks noGrp="1"/>
          </p:cNvSpPr>
          <p:nvPr>
            <p:ph idx="1"/>
          </p:nvPr>
        </p:nvSpPr>
        <p:spPr>
          <a:xfrm>
            <a:off x="467544" y="980728"/>
            <a:ext cx="8424936" cy="2952328"/>
          </a:xfrm>
        </p:spPr>
        <p:txBody>
          <a:bodyPr>
            <a:normAutofit/>
          </a:bodyPr>
          <a:lstStyle/>
          <a:p>
            <a:r>
              <a:rPr lang="ru-RU" sz="1800" dirty="0"/>
              <a:t>Онлайн-интерфейс к базе готовых комплектов - </a:t>
            </a:r>
            <a:r>
              <a:rPr lang="en-US" sz="1800" dirty="0" smtClean="0">
                <a:hlinkClick r:id="rId2"/>
              </a:rPr>
              <a:t>http://maps.lizaalert.ru/lamaps/</a:t>
            </a:r>
            <a:r>
              <a:rPr lang="ru-RU" sz="1800" dirty="0" smtClean="0"/>
              <a:t> </a:t>
            </a:r>
            <a:endParaRPr lang="ru-RU" sz="1800" dirty="0"/>
          </a:p>
          <a:p>
            <a:pPr lvl="1"/>
            <a:r>
              <a:rPr lang="ru-RU" sz="1400" dirty="0"/>
              <a:t>Визуальное представление зон готовых комплектов на фоне различных карт с возможностью поиска н/п. При клике на зону становится доступна ссылка на комплект.</a:t>
            </a:r>
          </a:p>
          <a:p>
            <a:pPr lvl="1"/>
            <a:r>
              <a:rPr lang="ru-RU" sz="1400" dirty="0"/>
              <a:t>Данный механизм используется в качестве «оружия последней надежды» для самостоятельного выбора комплекта, </a:t>
            </a:r>
            <a:r>
              <a:rPr lang="ru-RU" sz="1400" u="sng" dirty="0"/>
              <a:t>только</a:t>
            </a:r>
            <a:r>
              <a:rPr lang="ru-RU" sz="1400" dirty="0"/>
              <a:t> если не удалось связаться с картографами. Поскольку для полноценного использования старый комплект должен быть проверен картографом и, при необходимости, адаптирован и/или обновлен.</a:t>
            </a:r>
          </a:p>
          <a:p>
            <a:pPr lvl="1"/>
            <a:r>
              <a:rPr lang="ru-RU" sz="1400" dirty="0"/>
              <a:t>Также можно использовать этот сервис для подбора подходящей зоны и передачи комплекта на нее в заявке (под адаптацию), если вам не нужно участие картографа в определении зоны.</a:t>
            </a:r>
          </a:p>
          <a:p>
            <a:pPr lvl="1"/>
            <a:r>
              <a:rPr lang="ru-RU" sz="1400" dirty="0"/>
              <a:t>В данной базе есть только комплекты сделаные «сертифицированными» картографами направления картографии. Кроме того, база обновляется вручную и в ней могут отсутствовать самые свежие комплекты (за две недели-месяц).</a:t>
            </a:r>
          </a:p>
          <a:p>
            <a:pPr lvl="1"/>
            <a:endParaRPr lang="ru-RU" sz="1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077072"/>
            <a:ext cx="4320480" cy="243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44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Другие задачи картографа</a:t>
            </a:r>
          </a:p>
        </p:txBody>
      </p:sp>
      <p:sp>
        <p:nvSpPr>
          <p:cNvPr id="3" name="Content Placeholder 2"/>
          <p:cNvSpPr>
            <a:spLocks noGrp="1"/>
          </p:cNvSpPr>
          <p:nvPr>
            <p:ph idx="1"/>
          </p:nvPr>
        </p:nvSpPr>
        <p:spPr>
          <a:xfrm>
            <a:off x="467544" y="980728"/>
            <a:ext cx="8229600" cy="4248472"/>
          </a:xfrm>
        </p:spPr>
        <p:txBody>
          <a:bodyPr>
            <a:normAutofit/>
          </a:bodyPr>
          <a:lstStyle/>
          <a:p>
            <a:r>
              <a:rPr lang="ru-RU" sz="1800" dirty="0"/>
              <a:t>Как при старте поиска, так и уже в процессе картограф может быть использован для решения ряда задач, например:</a:t>
            </a:r>
          </a:p>
          <a:p>
            <a:pPr lvl="1"/>
            <a:r>
              <a:rPr lang="ru-RU" sz="1400" dirty="0"/>
              <a:t>для определения по доступным картам и спутнику подходящего места штаба и подъезда к нему;</a:t>
            </a:r>
          </a:p>
          <a:p>
            <a:pPr lvl="1"/>
            <a:r>
              <a:rPr lang="ru-RU" sz="1400" dirty="0"/>
              <a:t>для поиска населенных пунктов (и подъездов к ним), а также других объектов (столбов, строений, природных ловушек, итп) присутствующих во вводных;</a:t>
            </a:r>
          </a:p>
          <a:p>
            <a:pPr lvl="1"/>
            <a:r>
              <a:rPr lang="ru-RU" sz="1400" dirty="0"/>
              <a:t>для привязки к местности дополнительной информации и построения картинки по </a:t>
            </a:r>
            <a:r>
              <a:rPr lang="ru-RU" sz="1400" dirty="0" smtClean="0"/>
              <a:t>ней;</a:t>
            </a:r>
            <a:endParaRPr lang="ru-RU" sz="1400" dirty="0"/>
          </a:p>
          <a:p>
            <a:pPr lvl="1"/>
            <a:r>
              <a:rPr lang="ru-RU" sz="1400" dirty="0"/>
              <a:t>для консультирования в режиме </a:t>
            </a:r>
            <a:r>
              <a:rPr lang="en-US" sz="1400" dirty="0"/>
              <a:t>online </a:t>
            </a:r>
            <a:r>
              <a:rPr lang="ru-RU" sz="1400" dirty="0" smtClean="0"/>
              <a:t>ЛНС, </a:t>
            </a:r>
            <a:r>
              <a:rPr lang="ru-RU" sz="1400" dirty="0"/>
              <a:t>осуществляющего вывод ОП по телефону;</a:t>
            </a:r>
          </a:p>
          <a:p>
            <a:pPr lvl="1"/>
            <a:r>
              <a:rPr lang="ru-RU" sz="1400" dirty="0"/>
              <a:t>для удаленного консультирования автономных поисковых групп и экипажей (в том числе по оптимальному пути эвакуации);</a:t>
            </a:r>
          </a:p>
          <a:p>
            <a:pPr lvl="1"/>
            <a:r>
              <a:rPr lang="ru-RU" sz="1400" dirty="0"/>
              <a:t>для удаленного консультирования оперативного картографа, работающего на поиске;</a:t>
            </a:r>
          </a:p>
          <a:p>
            <a:pPr lvl="1"/>
            <a:r>
              <a:rPr lang="ru-RU" sz="1400" dirty="0"/>
              <a:t>для обработки и выкладывания в онлайн треков и точек, полученных от оперативного картографа и автономных </a:t>
            </a:r>
            <a:r>
              <a:rPr lang="ru-RU" sz="1400" dirty="0" smtClean="0"/>
              <a:t>групп (</a:t>
            </a:r>
            <a:r>
              <a:rPr lang="ru-RU" sz="1400" i="1" dirty="0" smtClean="0"/>
              <a:t>но это лучше через рабочий чат ОК</a:t>
            </a:r>
            <a:r>
              <a:rPr lang="ru-RU" sz="1400" dirty="0" smtClean="0"/>
              <a:t>);</a:t>
            </a:r>
            <a:endParaRPr lang="ru-RU" sz="1400" dirty="0"/>
          </a:p>
          <a:p>
            <a:pPr lvl="1"/>
            <a:r>
              <a:rPr lang="ru-RU" sz="1400" dirty="0"/>
              <a:t>для дополнения используемого на поиске комплекта (расширение зоны, добавление других карт, создание авиационной сетки, итд.).</a:t>
            </a:r>
          </a:p>
          <a:p>
            <a:pPr lvl="1"/>
            <a:endParaRPr lang="ru-RU" sz="1400" dirty="0"/>
          </a:p>
          <a:p>
            <a:pPr lvl="1"/>
            <a:endParaRPr lang="ru-RU" sz="1400" dirty="0"/>
          </a:p>
        </p:txBody>
      </p:sp>
    </p:spTree>
    <p:extLst>
      <p:ext uri="{BB962C8B-B14F-4D97-AF65-F5344CB8AC3E}">
        <p14:creationId xmlns:p14="http://schemas.microsoft.com/office/powerpoint/2010/main" val="281548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Дежурный картограф</a:t>
            </a:r>
            <a:endParaRPr lang="ru-RU" sz="2800" dirty="0"/>
          </a:p>
        </p:txBody>
      </p:sp>
      <p:sp>
        <p:nvSpPr>
          <p:cNvPr id="3" name="Content Placeholder 2"/>
          <p:cNvSpPr>
            <a:spLocks noGrp="1"/>
          </p:cNvSpPr>
          <p:nvPr>
            <p:ph idx="1"/>
          </p:nvPr>
        </p:nvSpPr>
        <p:spPr>
          <a:xfrm>
            <a:off x="467544" y="980728"/>
            <a:ext cx="8229600" cy="4248472"/>
          </a:xfrm>
        </p:spPr>
        <p:txBody>
          <a:bodyPr>
            <a:normAutofit/>
          </a:bodyPr>
          <a:lstStyle/>
          <a:p>
            <a:pPr marL="0" indent="0">
              <a:buNone/>
            </a:pPr>
            <a:r>
              <a:rPr lang="ru-RU" sz="1800" dirty="0" smtClean="0"/>
              <a:t>Выступает </a:t>
            </a:r>
            <a:r>
              <a:rPr lang="ru-RU" sz="1800" dirty="0"/>
              <a:t>в качестве полномочного представителя / интерфейса </a:t>
            </a:r>
            <a:r>
              <a:rPr lang="ru-RU" sz="1800" dirty="0" smtClean="0"/>
              <a:t>направления. Его </a:t>
            </a:r>
            <a:r>
              <a:rPr lang="ru-RU" sz="1800" dirty="0"/>
              <a:t>задачи: </a:t>
            </a:r>
          </a:p>
          <a:p>
            <a:r>
              <a:rPr lang="ru-RU" sz="1800" dirty="0" smtClean="0"/>
              <a:t>Ответы </a:t>
            </a:r>
            <a:r>
              <a:rPr lang="ru-RU" sz="1800" dirty="0"/>
              <a:t>на запросы типа "консультация" и "срочная картографическая помощь" - либо самостоятельно, либо с привлечением </a:t>
            </a:r>
            <a:r>
              <a:rPr lang="ru-RU" sz="1800" dirty="0" smtClean="0"/>
              <a:t>коллег.</a:t>
            </a:r>
            <a:endParaRPr lang="ru-RU" sz="1800" dirty="0"/>
          </a:p>
          <a:p>
            <a:r>
              <a:rPr lang="ru-RU" sz="1800" dirty="0" smtClean="0"/>
              <a:t>Когда заказчик </a:t>
            </a:r>
            <a:r>
              <a:rPr lang="ru-RU" sz="1800" dirty="0"/>
              <a:t>не </a:t>
            </a:r>
            <a:r>
              <a:rPr lang="ru-RU" sz="1800" dirty="0" smtClean="0"/>
              <a:t>получает </a:t>
            </a:r>
            <a:r>
              <a:rPr lang="ru-RU" sz="1800" dirty="0"/>
              <a:t>своевременного ответа на запрос </a:t>
            </a:r>
            <a:r>
              <a:rPr lang="ru-RU" sz="1800" dirty="0" smtClean="0"/>
              <a:t>на </a:t>
            </a:r>
            <a:r>
              <a:rPr lang="ru-RU" sz="1800" dirty="0"/>
              <a:t>создание/актуализацию комплекта </a:t>
            </a:r>
            <a:r>
              <a:rPr lang="ru-RU" sz="1800" dirty="0" smtClean="0"/>
              <a:t>карт, можно «пнуть» – попытается решить.</a:t>
            </a:r>
            <a:endParaRPr lang="ru-RU" sz="1800" dirty="0"/>
          </a:p>
          <a:p>
            <a:r>
              <a:rPr lang="ru-RU" sz="1800" dirty="0" smtClean="0"/>
              <a:t>Может </a:t>
            </a:r>
            <a:r>
              <a:rPr lang="ru-RU" sz="1800" dirty="0"/>
              <a:t>и самостоятельно решать вопрос с своевременностью ответа на запросы на </a:t>
            </a:r>
            <a:r>
              <a:rPr lang="ru-RU" sz="1800" dirty="0" smtClean="0"/>
              <a:t>комплекты (если видит</a:t>
            </a:r>
            <a:r>
              <a:rPr lang="ru-RU" sz="1800" dirty="0"/>
              <a:t>, что заявку никто не </a:t>
            </a:r>
            <a:r>
              <a:rPr lang="ru-RU" sz="1800" dirty="0" smtClean="0"/>
              <a:t>берет). </a:t>
            </a:r>
            <a:r>
              <a:rPr lang="ru-RU" sz="1800" dirty="0"/>
              <a:t>В обоих случаях, он или находит картографа, или выполняет заявку самостоятельно, на его </a:t>
            </a:r>
            <a:r>
              <a:rPr lang="ru-RU" sz="1800" dirty="0" smtClean="0"/>
              <a:t>выбор.</a:t>
            </a:r>
            <a:endParaRPr lang="ru-RU" sz="1800" dirty="0"/>
          </a:p>
          <a:p>
            <a:r>
              <a:rPr lang="ru-RU" sz="1800" dirty="0" smtClean="0"/>
              <a:t>В </a:t>
            </a:r>
            <a:r>
              <a:rPr lang="ru-RU" sz="1800" dirty="0"/>
              <a:t>экстренных случаях, "заказчик" может напрямую обратиться к ДК с заявкой на комплект карт, минуя механизм рассылок (например, </a:t>
            </a:r>
            <a:r>
              <a:rPr lang="ru-RU" sz="1800" dirty="0" smtClean="0"/>
              <a:t>при заглушенном интернете). </a:t>
            </a:r>
            <a:r>
              <a:rPr lang="ru-RU" sz="1800" dirty="0"/>
              <a:t>ДК регистрирует такую заявку самостоятельно. </a:t>
            </a:r>
          </a:p>
        </p:txBody>
      </p:sp>
    </p:spTree>
    <p:extLst>
      <p:ext uri="{BB962C8B-B14F-4D97-AF65-F5344CB8AC3E}">
        <p14:creationId xmlns:p14="http://schemas.microsoft.com/office/powerpoint/2010/main" val="29010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Взаимодействие с Оперативным Картографом</a:t>
            </a:r>
          </a:p>
        </p:txBody>
      </p:sp>
      <p:sp>
        <p:nvSpPr>
          <p:cNvPr id="3" name="Content Placeholder 2"/>
          <p:cNvSpPr>
            <a:spLocks noGrp="1"/>
          </p:cNvSpPr>
          <p:nvPr>
            <p:ph idx="1"/>
          </p:nvPr>
        </p:nvSpPr>
        <p:spPr>
          <a:xfrm>
            <a:off x="467544" y="980728"/>
            <a:ext cx="8229600" cy="2952328"/>
          </a:xfrm>
        </p:spPr>
        <p:txBody>
          <a:bodyPr>
            <a:normAutofit/>
          </a:bodyPr>
          <a:lstStyle/>
          <a:p>
            <a:endParaRPr lang="ru-RU" sz="1800" dirty="0"/>
          </a:p>
          <a:p>
            <a:pPr lvl="1"/>
            <a:endParaRPr lang="ru-RU" sz="1400" dirty="0"/>
          </a:p>
        </p:txBody>
      </p:sp>
      <p:sp>
        <p:nvSpPr>
          <p:cNvPr id="4" name="Content Placeholder 2"/>
          <p:cNvSpPr txBox="1">
            <a:spLocks/>
          </p:cNvSpPr>
          <p:nvPr/>
        </p:nvSpPr>
        <p:spPr>
          <a:xfrm>
            <a:off x="467544" y="980728"/>
            <a:ext cx="8229600"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800" dirty="0"/>
              <a:t>Оперативный картограф находится непосредственно в штабе ПСР. Он может передавать актуальную информацию с места поиска и сам, в свою очередь, запрашивать информацию и другие виды помощи, в частности:</a:t>
            </a:r>
          </a:p>
          <a:p>
            <a:pPr lvl="1"/>
            <a:r>
              <a:rPr lang="ru-RU" sz="1400" dirty="0"/>
              <a:t>ОК может передавать (по запросу координатора) актуальные координаты штаба поиска;</a:t>
            </a:r>
          </a:p>
          <a:p>
            <a:pPr lvl="1"/>
            <a:r>
              <a:rPr lang="ru-RU" sz="1400" dirty="0"/>
              <a:t>ОК может пересылать свежие треки и точки для выкладывания в онлайн (возможно, требующие предварительной обработки кем-то из картографов);</a:t>
            </a:r>
          </a:p>
          <a:p>
            <a:pPr lvl="1"/>
            <a:r>
              <a:rPr lang="ru-RU" sz="1400" dirty="0"/>
              <a:t>ОК может запрашивать (по просьбе координатора) информацию про различные объекты с привязкой к местности (например, по географическим координатам);</a:t>
            </a:r>
          </a:p>
          <a:p>
            <a:pPr lvl="1"/>
            <a:r>
              <a:rPr lang="ru-RU" sz="1400" dirty="0"/>
              <a:t>ОК может запросить «прямую линию» с картографом;</a:t>
            </a:r>
          </a:p>
          <a:p>
            <a:pPr lvl="1"/>
            <a:r>
              <a:rPr lang="ru-RU" sz="1400" dirty="0"/>
              <a:t>ОК может дать запрос на обеспечение поиска специфичным оборудованием (ноутбук, инвертер, кабели).</a:t>
            </a:r>
          </a:p>
          <a:p>
            <a:pPr lvl="1"/>
            <a:endParaRPr lang="ru-RU" sz="1400" dirty="0"/>
          </a:p>
          <a:p>
            <a:pPr lvl="1"/>
            <a:endParaRPr lang="ru-RU" sz="1400" dirty="0"/>
          </a:p>
        </p:txBody>
      </p:sp>
    </p:spTree>
    <p:extLst>
      <p:ext uri="{BB962C8B-B14F-4D97-AF65-F5344CB8AC3E}">
        <p14:creationId xmlns:p14="http://schemas.microsoft.com/office/powerpoint/2010/main" val="358861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Онлайн-сервис отображения треков и точек</a:t>
            </a:r>
          </a:p>
        </p:txBody>
      </p:sp>
      <p:sp>
        <p:nvSpPr>
          <p:cNvPr id="3" name="Content Placeholder 2"/>
          <p:cNvSpPr>
            <a:spLocks noGrp="1"/>
          </p:cNvSpPr>
          <p:nvPr>
            <p:ph idx="1"/>
          </p:nvPr>
        </p:nvSpPr>
        <p:spPr>
          <a:xfrm>
            <a:off x="467544" y="980728"/>
            <a:ext cx="8229600" cy="2952328"/>
          </a:xfrm>
        </p:spPr>
        <p:txBody>
          <a:bodyPr>
            <a:normAutofit/>
          </a:bodyPr>
          <a:lstStyle/>
          <a:p>
            <a:endParaRPr lang="ru-RU" sz="1800" dirty="0"/>
          </a:p>
          <a:p>
            <a:pPr lvl="1"/>
            <a:endParaRPr lang="ru-RU" sz="1400" dirty="0"/>
          </a:p>
        </p:txBody>
      </p:sp>
      <p:sp>
        <p:nvSpPr>
          <p:cNvPr id="4" name="Content Placeholder 2"/>
          <p:cNvSpPr txBox="1">
            <a:spLocks/>
          </p:cNvSpPr>
          <p:nvPr/>
        </p:nvSpPr>
        <p:spPr>
          <a:xfrm>
            <a:off x="467544" y="980728"/>
            <a:ext cx="8229600"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800" dirty="0"/>
              <a:t>Существует удобный онлайн-сервис для просмотра треков и точек идущих или завершенных ПСР на фоне карт и спутниковых снимков. Список всех страниц поисков доступен по ссылке </a:t>
            </a:r>
            <a:r>
              <a:rPr lang="en-US" sz="1800" dirty="0" smtClean="0">
                <a:hlinkClick r:id="rId2"/>
              </a:rPr>
              <a:t>http://tracks.lizaalert.ru/</a:t>
            </a:r>
            <a:r>
              <a:rPr lang="ru-RU" sz="1800" dirty="0" smtClean="0"/>
              <a:t>:</a:t>
            </a:r>
            <a:endParaRPr lang="ru-RU" sz="1800" dirty="0"/>
          </a:p>
          <a:p>
            <a:pPr lvl="1"/>
            <a:r>
              <a:rPr lang="ru-RU" sz="1400" dirty="0"/>
              <a:t>Страница поиска создается и свежие обработанные треки и точки на нее регулярно выкладываются только с санкции координатора поиска;</a:t>
            </a:r>
          </a:p>
          <a:p>
            <a:pPr lvl="1"/>
            <a:r>
              <a:rPr lang="ru-RU" sz="1400" dirty="0"/>
              <a:t>Технология выкладывания треков и точек описана в курсе оперативной картографии;</a:t>
            </a:r>
          </a:p>
          <a:p>
            <a:pPr lvl="1"/>
            <a:r>
              <a:rPr lang="ru-RU" sz="1400" dirty="0"/>
              <a:t>По согласованию с координатором, инфорг может поместить ссылку на страницу поиска онлайн сервиса треков в заглавный пост поисковой темы на форуме (ссылка «Треки»).</a:t>
            </a:r>
          </a:p>
          <a:p>
            <a:pPr lvl="1"/>
            <a:endParaRPr lang="ru-RU"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284984"/>
            <a:ext cx="561795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35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ru-RU" sz="2800" dirty="0"/>
              <a:t>Роли картографов</a:t>
            </a:r>
          </a:p>
        </p:txBody>
      </p:sp>
      <p:sp>
        <p:nvSpPr>
          <p:cNvPr id="3" name="Content Placeholder 2"/>
          <p:cNvSpPr>
            <a:spLocks noGrp="1"/>
          </p:cNvSpPr>
          <p:nvPr>
            <p:ph idx="1"/>
          </p:nvPr>
        </p:nvSpPr>
        <p:spPr>
          <a:xfrm>
            <a:off x="457200" y="1196752"/>
            <a:ext cx="8229600" cy="4929411"/>
          </a:xfrm>
        </p:spPr>
        <p:txBody>
          <a:bodyPr/>
          <a:lstStyle/>
          <a:p>
            <a:r>
              <a:rPr lang="ru-RU" sz="2400" dirty="0"/>
              <a:t>Картограф:</a:t>
            </a:r>
          </a:p>
          <a:p>
            <a:pPr lvl="1"/>
            <a:r>
              <a:rPr lang="ru-RU" sz="1800" dirty="0"/>
              <a:t>прошел «сертификацию»</a:t>
            </a:r>
          </a:p>
          <a:p>
            <a:pPr lvl="1"/>
            <a:r>
              <a:rPr lang="ru-RU" sz="1800" dirty="0"/>
              <a:t>сидит в тепле и уюте, имеет доступ в Интернет</a:t>
            </a:r>
          </a:p>
          <a:p>
            <a:pPr lvl="1"/>
            <a:r>
              <a:rPr lang="ru-RU" sz="1800" dirty="0"/>
              <a:t>делает комплекты карт</a:t>
            </a:r>
          </a:p>
          <a:p>
            <a:pPr lvl="1"/>
            <a:r>
              <a:rPr lang="ru-RU" sz="1800" dirty="0"/>
              <a:t>может оперативно проконсультировать по разным вопросам и задачам</a:t>
            </a:r>
          </a:p>
          <a:p>
            <a:pPr lvl="1"/>
            <a:r>
              <a:rPr lang="ru-RU" sz="1800" dirty="0"/>
              <a:t>может выполнить часть задач Оперативного Картографа</a:t>
            </a:r>
          </a:p>
          <a:p>
            <a:r>
              <a:rPr lang="ru-RU" sz="2200" dirty="0"/>
              <a:t>Оперативный Картограф:</a:t>
            </a:r>
          </a:p>
          <a:p>
            <a:pPr lvl="1"/>
            <a:r>
              <a:rPr lang="ru-RU" sz="1800" dirty="0"/>
              <a:t>не требуется виртуозное владение всеми навыками</a:t>
            </a:r>
          </a:p>
          <a:p>
            <a:pPr lvl="1"/>
            <a:r>
              <a:rPr lang="ru-RU" sz="1800" dirty="0"/>
              <a:t>мокнет и мерзнет в штабе поиска</a:t>
            </a:r>
          </a:p>
          <a:p>
            <a:pPr lvl="1"/>
            <a:r>
              <a:rPr lang="ru-RU" sz="1800" dirty="0"/>
              <a:t>обычно работает с готовым комплектом</a:t>
            </a:r>
          </a:p>
          <a:p>
            <a:pPr lvl="1"/>
            <a:r>
              <a:rPr lang="ru-RU" sz="1800" dirty="0"/>
              <a:t>решает задачи картографической поддержки поиска «здесь и сейчас»</a:t>
            </a:r>
          </a:p>
          <a:p>
            <a:pPr lvl="1"/>
            <a:endParaRPr lang="ru-RU" sz="1800" dirty="0"/>
          </a:p>
          <a:p>
            <a:pPr lvl="1"/>
            <a:endParaRPr lang="ru-RU" sz="1800" dirty="0"/>
          </a:p>
          <a:p>
            <a:pPr lvl="1"/>
            <a:endParaRPr lang="ru-RU" sz="1800" dirty="0"/>
          </a:p>
        </p:txBody>
      </p:sp>
    </p:spTree>
    <p:extLst>
      <p:ext uri="{BB962C8B-B14F-4D97-AF65-F5344CB8AC3E}">
        <p14:creationId xmlns:p14="http://schemas.microsoft.com/office/powerpoint/2010/main" val="4244897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Приложение</a:t>
            </a:r>
            <a:endParaRPr lang="ru-RU" sz="2800" dirty="0"/>
          </a:p>
        </p:txBody>
      </p:sp>
      <p:sp>
        <p:nvSpPr>
          <p:cNvPr id="4" name="Content Placeholder 2"/>
          <p:cNvSpPr txBox="1">
            <a:spLocks/>
          </p:cNvSpPr>
          <p:nvPr/>
        </p:nvSpPr>
        <p:spPr>
          <a:xfrm>
            <a:off x="467544" y="980728"/>
            <a:ext cx="82296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800" dirty="0" smtClean="0"/>
              <a:t>Форматы координат.</a:t>
            </a:r>
          </a:p>
          <a:p>
            <a:r>
              <a:rPr lang="ru-RU" sz="1800" dirty="0" smtClean="0"/>
              <a:t>Конвертеры координат.</a:t>
            </a:r>
          </a:p>
          <a:p>
            <a:r>
              <a:rPr lang="ru-RU" sz="1800" dirty="0" smtClean="0"/>
              <a:t>Как узнать адрес н/п через Яндекс.Карты?</a:t>
            </a:r>
          </a:p>
          <a:p>
            <a:r>
              <a:rPr lang="ru-RU" sz="1800" dirty="0" smtClean="0"/>
              <a:t>Построение маршрутов с помощью Яндекс.Карт.</a:t>
            </a:r>
          </a:p>
        </p:txBody>
      </p:sp>
    </p:spTree>
    <p:extLst>
      <p:ext uri="{BB962C8B-B14F-4D97-AF65-F5344CB8AC3E}">
        <p14:creationId xmlns:p14="http://schemas.microsoft.com/office/powerpoint/2010/main" val="39226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Форматы координат</a:t>
            </a:r>
            <a:endParaRPr lang="ru-RU" sz="2800" dirty="0"/>
          </a:p>
        </p:txBody>
      </p:sp>
      <p:sp>
        <p:nvSpPr>
          <p:cNvPr id="3" name="Rectangle 2"/>
          <p:cNvSpPr/>
          <p:nvPr/>
        </p:nvSpPr>
        <p:spPr>
          <a:xfrm>
            <a:off x="395536" y="980728"/>
            <a:ext cx="8208912" cy="4593565"/>
          </a:xfrm>
          <a:prstGeom prst="rect">
            <a:avLst/>
          </a:prstGeom>
        </p:spPr>
        <p:txBody>
          <a:bodyPr wrap="square">
            <a:spAutoFit/>
          </a:bodyPr>
          <a:lstStyle/>
          <a:p>
            <a:r>
              <a:rPr lang="ru-RU" dirty="0"/>
              <a:t>Запись координат:</a:t>
            </a:r>
          </a:p>
          <a:p>
            <a:pPr marL="800100" lvl="1" indent="-342900">
              <a:buFont typeface="Arial" panose="020B0604020202020204" pitchFamily="34" charset="0"/>
              <a:buChar char="•"/>
            </a:pPr>
            <a:r>
              <a:rPr lang="ru-RU" sz="1600" dirty="0">
                <a:cs typeface="Arial" panose="020B0604020202020204" pitchFamily="34" charset="0"/>
              </a:rPr>
              <a:t>в градусах (</a:t>
            </a:r>
            <a:r>
              <a:rPr lang="ru-RU" sz="1600" dirty="0">
                <a:solidFill>
                  <a:srgbClr val="0000CC"/>
                </a:solidFill>
                <a:cs typeface="Arial" panose="020B0604020202020204" pitchFamily="34" charset="0"/>
              </a:rPr>
              <a:t>°</a:t>
            </a:r>
            <a:r>
              <a:rPr lang="ru-RU" sz="1600" dirty="0">
                <a:cs typeface="Arial" panose="020B0604020202020204" pitchFamily="34" charset="0"/>
              </a:rPr>
              <a:t>) , с долями градусов:</a:t>
            </a:r>
          </a:p>
          <a:p>
            <a:pPr lvl="3"/>
            <a:r>
              <a:rPr lang="ru-RU" sz="1600" i="1" dirty="0">
                <a:solidFill>
                  <a:srgbClr val="0000CC"/>
                </a:solidFill>
                <a:cs typeface="Arial" panose="020B0604020202020204" pitchFamily="34" charset="0"/>
              </a:rPr>
              <a:t>N55.63165° W037.55952°</a:t>
            </a:r>
          </a:p>
          <a:p>
            <a:pPr marL="800100" lvl="1" indent="-342900">
              <a:buFont typeface="Arial" panose="020B0604020202020204" pitchFamily="34" charset="0"/>
              <a:buChar char="•"/>
            </a:pPr>
            <a:r>
              <a:rPr lang="ru-RU" sz="1600" dirty="0">
                <a:cs typeface="Arial" panose="020B0604020202020204" pitchFamily="34" charset="0"/>
              </a:rPr>
              <a:t>в градусах (°) и минутах (′) , с долями минут:</a:t>
            </a:r>
          </a:p>
          <a:p>
            <a:pPr lvl="3"/>
            <a:r>
              <a:rPr lang="ru-RU" sz="1600" i="1" dirty="0">
                <a:solidFill>
                  <a:srgbClr val="0000CC"/>
                </a:solidFill>
                <a:cs typeface="Arial" panose="020B0604020202020204" pitchFamily="34" charset="0"/>
              </a:rPr>
              <a:t>N55° 37.899’ E037° 33.571’</a:t>
            </a:r>
          </a:p>
          <a:p>
            <a:pPr marL="800100" lvl="1" indent="-342900">
              <a:buFont typeface="Arial" panose="020B0604020202020204" pitchFamily="34" charset="0"/>
              <a:buChar char="•"/>
            </a:pPr>
            <a:r>
              <a:rPr lang="ru-RU" sz="1600" dirty="0">
                <a:cs typeface="Arial" panose="020B0604020202020204" pitchFamily="34" charset="0"/>
              </a:rPr>
              <a:t>в градусах (</a:t>
            </a:r>
            <a:r>
              <a:rPr lang="ru-RU" sz="1600" dirty="0">
                <a:solidFill>
                  <a:srgbClr val="0000CC"/>
                </a:solidFill>
                <a:cs typeface="Arial" panose="020B0604020202020204" pitchFamily="34" charset="0"/>
              </a:rPr>
              <a:t>°</a:t>
            </a:r>
            <a:r>
              <a:rPr lang="ru-RU" sz="1600" dirty="0">
                <a:cs typeface="Arial" panose="020B0604020202020204" pitchFamily="34" charset="0"/>
              </a:rPr>
              <a:t>), минутах (</a:t>
            </a:r>
            <a:r>
              <a:rPr lang="ru-RU" sz="1600" dirty="0">
                <a:solidFill>
                  <a:srgbClr val="0000CC"/>
                </a:solidFill>
                <a:cs typeface="Arial" panose="020B0604020202020204" pitchFamily="34" charset="0"/>
              </a:rPr>
              <a:t>′</a:t>
            </a:r>
            <a:r>
              <a:rPr lang="ru-RU" sz="1600" dirty="0">
                <a:cs typeface="Arial" panose="020B0604020202020204" pitchFamily="34" charset="0"/>
              </a:rPr>
              <a:t>) и секундах (</a:t>
            </a:r>
            <a:r>
              <a:rPr lang="ru-RU" sz="1600" dirty="0">
                <a:solidFill>
                  <a:srgbClr val="0000CC"/>
                </a:solidFill>
                <a:cs typeface="Arial" panose="020B0604020202020204" pitchFamily="34" charset="0"/>
              </a:rPr>
              <a:t>″</a:t>
            </a:r>
            <a:r>
              <a:rPr lang="ru-RU" sz="1600" dirty="0">
                <a:cs typeface="Arial" panose="020B0604020202020204" pitchFamily="34" charset="0"/>
              </a:rPr>
              <a:t>), с долями секунд:</a:t>
            </a:r>
          </a:p>
          <a:p>
            <a:pPr lvl="3"/>
            <a:r>
              <a:rPr lang="ru-RU" sz="1600" i="1" dirty="0">
                <a:solidFill>
                  <a:srgbClr val="0000CC"/>
                </a:solidFill>
                <a:cs typeface="Arial" panose="020B0604020202020204" pitchFamily="34" charset="0"/>
              </a:rPr>
              <a:t>N55° 37’53.9’’ E037° 33’ 34.2’’</a:t>
            </a:r>
          </a:p>
          <a:p>
            <a:r>
              <a:rPr lang="ru-RU" dirty="0">
                <a:cs typeface="Arial" panose="020B0604020202020204" pitchFamily="34" charset="0"/>
              </a:rPr>
              <a:t>Обратите внимание на количество знаков в дробной части:</a:t>
            </a:r>
          </a:p>
          <a:p>
            <a:pPr marL="1200150" lvl="2" indent="-285750">
              <a:spcBef>
                <a:spcPts val="300"/>
              </a:spcBef>
              <a:buFont typeface="Arial" panose="020B0604020202020204" pitchFamily="34" charset="0"/>
              <a:buChar char="•"/>
            </a:pPr>
            <a:r>
              <a:rPr lang="ru-RU" sz="1400" dirty="0">
                <a:cs typeface="Arial" panose="020B0604020202020204" pitchFamily="34" charset="0"/>
              </a:rPr>
              <a:t>для долей градуса их </a:t>
            </a:r>
            <a:r>
              <a:rPr lang="ru-RU" sz="1400" b="1" i="1" dirty="0">
                <a:solidFill>
                  <a:srgbClr val="0000CC"/>
                </a:solidFill>
                <a:cs typeface="Arial" panose="020B0604020202020204" pitchFamily="34" charset="0"/>
              </a:rPr>
              <a:t>5</a:t>
            </a:r>
            <a:r>
              <a:rPr lang="en-US" sz="1400" dirty="0">
                <a:cs typeface="Arial" panose="020B0604020202020204" pitchFamily="34" charset="0"/>
              </a:rPr>
              <a:t>;</a:t>
            </a:r>
            <a:endParaRPr lang="ru-RU" sz="1400" dirty="0">
              <a:cs typeface="Arial" panose="020B0604020202020204" pitchFamily="34" charset="0"/>
            </a:endParaRPr>
          </a:p>
          <a:p>
            <a:pPr marL="1200150" lvl="2" indent="-285750">
              <a:buFont typeface="Arial" panose="020B0604020202020204" pitchFamily="34" charset="0"/>
              <a:buChar char="•"/>
            </a:pPr>
            <a:r>
              <a:rPr lang="ru-RU" sz="1400" dirty="0">
                <a:cs typeface="Arial" panose="020B0604020202020204" pitchFamily="34" charset="0"/>
              </a:rPr>
              <a:t>для долей минут их </a:t>
            </a:r>
            <a:r>
              <a:rPr lang="ru-RU" sz="1400" b="1" i="1" dirty="0">
                <a:solidFill>
                  <a:srgbClr val="0000CC"/>
                </a:solidFill>
                <a:cs typeface="Arial" panose="020B0604020202020204" pitchFamily="34" charset="0"/>
              </a:rPr>
              <a:t>3</a:t>
            </a:r>
            <a:r>
              <a:rPr lang="en-US" sz="1400" dirty="0">
                <a:cs typeface="Arial" panose="020B0604020202020204" pitchFamily="34" charset="0"/>
              </a:rPr>
              <a:t>;</a:t>
            </a:r>
            <a:endParaRPr lang="ru-RU" sz="1400" dirty="0">
              <a:cs typeface="Arial" panose="020B0604020202020204" pitchFamily="34" charset="0"/>
            </a:endParaRPr>
          </a:p>
          <a:p>
            <a:pPr marL="1200150" lvl="2" indent="-285750">
              <a:buFont typeface="Arial" panose="020B0604020202020204" pitchFamily="34" charset="0"/>
              <a:buChar char="•"/>
            </a:pPr>
            <a:r>
              <a:rPr lang="ru-RU" sz="1400" dirty="0">
                <a:cs typeface="Arial" panose="020B0604020202020204" pitchFamily="34" charset="0"/>
              </a:rPr>
              <a:t>для долей секунд их </a:t>
            </a:r>
            <a:r>
              <a:rPr lang="ru-RU" sz="1400" b="1" i="1" dirty="0">
                <a:solidFill>
                  <a:srgbClr val="0000CC"/>
                </a:solidFill>
                <a:cs typeface="Arial" panose="020B0604020202020204" pitchFamily="34" charset="0"/>
              </a:rPr>
              <a:t>1</a:t>
            </a:r>
            <a:r>
              <a:rPr lang="en-US" sz="1400" dirty="0" smtClean="0">
                <a:cs typeface="Arial" panose="020B0604020202020204" pitchFamily="34" charset="0"/>
              </a:rPr>
              <a:t>.</a:t>
            </a:r>
            <a:endParaRPr lang="ru-RU" sz="1400" dirty="0" smtClean="0">
              <a:cs typeface="Arial" panose="020B0604020202020204" pitchFamily="34" charset="0"/>
            </a:endParaRPr>
          </a:p>
          <a:p>
            <a:pPr>
              <a:spcBef>
                <a:spcPts val="1200"/>
              </a:spcBef>
            </a:pPr>
            <a:r>
              <a:rPr lang="ru-RU" sz="1200" dirty="0" smtClean="0">
                <a:cs typeface="Arial" panose="020B0604020202020204" pitchFamily="34" charset="0"/>
              </a:rPr>
              <a:t>Именно такое количество знаков обеспечивает точность в районе 1</a:t>
            </a:r>
            <a:r>
              <a:rPr lang="en-US" sz="1200" dirty="0" smtClean="0">
                <a:cs typeface="Arial" panose="020B0604020202020204" pitchFamily="34" charset="0"/>
              </a:rPr>
              <a:t> </a:t>
            </a:r>
            <a:r>
              <a:rPr lang="ru-RU" sz="1200" dirty="0" smtClean="0">
                <a:cs typeface="Arial" panose="020B0604020202020204" pitchFamily="34" charset="0"/>
              </a:rPr>
              <a:t>метра, и именно столько знаков позволяет ввести навигатор </a:t>
            </a:r>
            <a:r>
              <a:rPr lang="ru-RU" sz="1200" i="1" dirty="0" smtClean="0">
                <a:cs typeface="Arial" panose="020B0604020202020204" pitchFamily="34" charset="0"/>
              </a:rPr>
              <a:t>Garmin</a:t>
            </a:r>
            <a:r>
              <a:rPr lang="ru-RU" sz="1200" dirty="0" smtClean="0">
                <a:cs typeface="Arial" panose="020B0604020202020204" pitchFamily="34" charset="0"/>
              </a:rPr>
              <a:t> при задании координат (например, при установке путевой точки). Обратите внимание, что во всех случаях точка (</a:t>
            </a:r>
            <a:r>
              <a:rPr lang="ru-RU" sz="1200" dirty="0" smtClean="0">
                <a:solidFill>
                  <a:srgbClr val="0000CC"/>
                </a:solidFill>
                <a:cs typeface="Arial" panose="020B0604020202020204" pitchFamily="34" charset="0"/>
              </a:rPr>
              <a:t>.</a:t>
            </a:r>
            <a:r>
              <a:rPr lang="ru-RU" sz="1200" dirty="0" smtClean="0">
                <a:cs typeface="Arial" panose="020B0604020202020204" pitchFamily="34" charset="0"/>
              </a:rPr>
              <a:t>) отделяет целую часть от дробной. </a:t>
            </a:r>
            <a:r>
              <a:rPr lang="ru-RU" sz="1200" i="1" dirty="0" smtClean="0">
                <a:cs typeface="Arial" panose="020B0604020202020204" pitchFamily="34" charset="0"/>
              </a:rPr>
              <a:t>Во всех форматах, в записи каждой из координат, такой разделитель присутствует только один раз.</a:t>
            </a:r>
          </a:p>
          <a:p>
            <a:pPr>
              <a:spcBef>
                <a:spcPts val="1200"/>
              </a:spcBef>
            </a:pPr>
            <a:r>
              <a:rPr lang="ru-RU" sz="1200" dirty="0" smtClean="0">
                <a:cs typeface="Arial" panose="020B0604020202020204" pitchFamily="34" charset="0"/>
              </a:rPr>
              <a:t>Долгота </a:t>
            </a:r>
            <a:r>
              <a:rPr lang="ru-RU" sz="1200" dirty="0">
                <a:cs typeface="Arial" panose="020B0604020202020204" pitchFamily="34" charset="0"/>
              </a:rPr>
              <a:t>может меняться в пределах от 0° до 180° (в отличие от широты, которая меняется от 0° до 90°). Этим фактом пользуются, чтобы по записи координат различать широту и долготу, даже если забыли задать букву – градусы долготы всегда задают </a:t>
            </a:r>
            <a:r>
              <a:rPr lang="ru-RU" sz="1200" i="1" dirty="0">
                <a:cs typeface="Arial" panose="020B0604020202020204" pitchFamily="34" charset="0"/>
              </a:rPr>
              <a:t>тремя цифрами </a:t>
            </a:r>
            <a:r>
              <a:rPr lang="ru-RU" sz="1200" dirty="0">
                <a:cs typeface="Arial" panose="020B0604020202020204" pitchFamily="34" charset="0"/>
              </a:rPr>
              <a:t>(даже если мы не на Дальнем Востоке и долгота меньше 100°). Например, вместо </a:t>
            </a:r>
            <a:r>
              <a:rPr lang="ru-RU" sz="1200" dirty="0">
                <a:solidFill>
                  <a:srgbClr val="0000CC"/>
                </a:solidFill>
                <a:cs typeface="Arial" panose="020B0604020202020204" pitchFamily="34" charset="0"/>
              </a:rPr>
              <a:t>E37°</a:t>
            </a:r>
            <a:r>
              <a:rPr lang="ru-RU" sz="1200" dirty="0">
                <a:cs typeface="Arial" panose="020B0604020202020204" pitchFamily="34" charset="0"/>
              </a:rPr>
              <a:t> записывают </a:t>
            </a:r>
            <a:r>
              <a:rPr lang="ru-RU" sz="1200" dirty="0">
                <a:solidFill>
                  <a:srgbClr val="0000CC"/>
                </a:solidFill>
                <a:cs typeface="Arial" panose="020B0604020202020204" pitchFamily="34" charset="0"/>
              </a:rPr>
              <a:t>E037°</a:t>
            </a:r>
            <a:r>
              <a:rPr lang="ru-RU" sz="1200" dirty="0">
                <a:cs typeface="Arial" panose="020B0604020202020204" pitchFamily="34" charset="0"/>
              </a:rPr>
              <a:t>. Э</a:t>
            </a:r>
            <a:r>
              <a:rPr lang="ru-RU" sz="1200" i="1" dirty="0">
                <a:cs typeface="Arial" panose="020B0604020202020204" pitchFamily="34" charset="0"/>
              </a:rPr>
              <a:t>то правило надо обязательно соблюдать</a:t>
            </a:r>
            <a:r>
              <a:rPr lang="ru-RU" sz="1200" dirty="0">
                <a:cs typeface="Arial" panose="020B0604020202020204" pitchFamily="34" charset="0"/>
              </a:rPr>
              <a:t>.</a:t>
            </a:r>
          </a:p>
        </p:txBody>
      </p:sp>
      <p:sp>
        <p:nvSpPr>
          <p:cNvPr id="5" name="Explosion 1 4"/>
          <p:cNvSpPr/>
          <p:nvPr/>
        </p:nvSpPr>
        <p:spPr>
          <a:xfrm>
            <a:off x="152049" y="3885802"/>
            <a:ext cx="220717" cy="204951"/>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panose="020B0604020202020204" pitchFamily="34" charset="0"/>
              <a:cs typeface="Arial" panose="020B0604020202020204" pitchFamily="34" charset="0"/>
            </a:endParaRPr>
          </a:p>
        </p:txBody>
      </p:sp>
      <p:sp>
        <p:nvSpPr>
          <p:cNvPr id="6" name="Explosion 1 5"/>
          <p:cNvSpPr/>
          <p:nvPr/>
        </p:nvSpPr>
        <p:spPr>
          <a:xfrm>
            <a:off x="152048" y="4799728"/>
            <a:ext cx="220717" cy="204951"/>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888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smtClean="0"/>
              <a:t>Конвертеры </a:t>
            </a:r>
            <a:r>
              <a:rPr lang="ru-RU" sz="2800" dirty="0"/>
              <a:t>координат.</a:t>
            </a:r>
          </a:p>
        </p:txBody>
      </p:sp>
      <p:sp>
        <p:nvSpPr>
          <p:cNvPr id="4" name="Rectangle 3"/>
          <p:cNvSpPr/>
          <p:nvPr/>
        </p:nvSpPr>
        <p:spPr>
          <a:xfrm>
            <a:off x="395536" y="980728"/>
            <a:ext cx="4608512" cy="369332"/>
          </a:xfrm>
          <a:prstGeom prst="rect">
            <a:avLst/>
          </a:prstGeom>
        </p:spPr>
        <p:txBody>
          <a:bodyPr wrap="square">
            <a:spAutoFit/>
          </a:bodyPr>
          <a:lstStyle/>
          <a:p>
            <a:r>
              <a:rPr lang="ru-RU" dirty="0" smtClean="0"/>
              <a:t>1. Ангел Калькулятор </a:t>
            </a:r>
            <a:r>
              <a:rPr lang="en-US" dirty="0" smtClean="0">
                <a:hlinkClick r:id="rId2"/>
              </a:rPr>
              <a:t>http</a:t>
            </a:r>
            <a:r>
              <a:rPr lang="en-US" dirty="0">
                <a:hlinkClick r:id="rId2"/>
              </a:rPr>
              <a:t>://</a:t>
            </a:r>
            <a:r>
              <a:rPr lang="en-US" dirty="0" smtClean="0">
                <a:hlinkClick r:id="rId2"/>
              </a:rPr>
              <a:t>angel.aopa.ru/33</a:t>
            </a:r>
            <a:r>
              <a:rPr lang="ru-RU" dirty="0" smtClean="0"/>
              <a:t>. </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50" y="836712"/>
            <a:ext cx="4317914" cy="13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38359" y="1826417"/>
            <a:ext cx="3884888" cy="369332"/>
          </a:xfrm>
          <a:prstGeom prst="rect">
            <a:avLst/>
          </a:prstGeom>
        </p:spPr>
        <p:txBody>
          <a:bodyPr wrap="square">
            <a:spAutoFit/>
          </a:bodyPr>
          <a:lstStyle/>
          <a:p>
            <a:r>
              <a:rPr lang="ru-RU" dirty="0"/>
              <a:t>2</a:t>
            </a:r>
            <a:r>
              <a:rPr lang="ru-RU" dirty="0" smtClean="0"/>
              <a:t>. Конвертер </a:t>
            </a:r>
            <a:r>
              <a:rPr lang="en-US" dirty="0" smtClean="0">
                <a:hlinkClick r:id="rId4"/>
              </a:rPr>
              <a:t>http://la10.ru/lamaps</a:t>
            </a:r>
            <a:r>
              <a:rPr lang="ru-RU" dirty="0" smtClean="0"/>
              <a:t>.</a:t>
            </a:r>
            <a:r>
              <a:rPr lang="en-US" dirty="0" smtClean="0"/>
              <a:t> </a:t>
            </a:r>
            <a:endParaRPr lang="en-US" dirty="0"/>
          </a:p>
        </p:txBody>
      </p:sp>
      <p:pic>
        <p:nvPicPr>
          <p:cNvPr id="10" name="Рисунок 2"/>
          <p:cNvPicPr>
            <a:picLocks noChangeAspect="1"/>
          </p:cNvPicPr>
          <p:nvPr/>
        </p:nvPicPr>
        <p:blipFill>
          <a:blip r:embed="rId5"/>
          <a:stretch>
            <a:fillRect/>
          </a:stretch>
        </p:blipFill>
        <p:spPr>
          <a:xfrm>
            <a:off x="478399" y="2370009"/>
            <a:ext cx="4257151" cy="1890511"/>
          </a:xfrm>
          <a:prstGeom prst="rect">
            <a:avLst/>
          </a:prstGeom>
        </p:spPr>
      </p:pic>
      <p:pic>
        <p:nvPicPr>
          <p:cNvPr id="11" name="Рисунок 3"/>
          <p:cNvPicPr>
            <a:picLocks noChangeAspect="1"/>
          </p:cNvPicPr>
          <p:nvPr/>
        </p:nvPicPr>
        <p:blipFill>
          <a:blip r:embed="rId6"/>
          <a:stretch>
            <a:fillRect/>
          </a:stretch>
        </p:blipFill>
        <p:spPr>
          <a:xfrm>
            <a:off x="438359" y="4373146"/>
            <a:ext cx="2006979" cy="1368152"/>
          </a:xfrm>
          <a:prstGeom prst="rect">
            <a:avLst/>
          </a:prstGeom>
        </p:spPr>
      </p:pic>
      <p:pic>
        <p:nvPicPr>
          <p:cNvPr id="12" name="Рисунок 4"/>
          <p:cNvPicPr>
            <a:picLocks noChangeAspect="1"/>
          </p:cNvPicPr>
          <p:nvPr/>
        </p:nvPicPr>
        <p:blipFill>
          <a:blip r:embed="rId7"/>
          <a:stretch>
            <a:fillRect/>
          </a:stretch>
        </p:blipFill>
        <p:spPr>
          <a:xfrm>
            <a:off x="2635264" y="4381371"/>
            <a:ext cx="2100286" cy="1390955"/>
          </a:xfrm>
          <a:prstGeom prst="rect">
            <a:avLst/>
          </a:prstGeom>
        </p:spPr>
      </p:pic>
      <p:pic>
        <p:nvPicPr>
          <p:cNvPr id="13" name="Рисунок 6"/>
          <p:cNvPicPr>
            <a:picLocks noChangeAspect="1"/>
          </p:cNvPicPr>
          <p:nvPr/>
        </p:nvPicPr>
        <p:blipFill>
          <a:blip r:embed="rId8"/>
          <a:stretch>
            <a:fillRect/>
          </a:stretch>
        </p:blipFill>
        <p:spPr>
          <a:xfrm>
            <a:off x="4913999" y="2370009"/>
            <a:ext cx="4067408" cy="3116099"/>
          </a:xfrm>
          <a:prstGeom prst="rect">
            <a:avLst/>
          </a:prstGeom>
        </p:spPr>
      </p:pic>
    </p:spTree>
    <p:extLst>
      <p:ext uri="{BB962C8B-B14F-4D97-AF65-F5344CB8AC3E}">
        <p14:creationId xmlns:p14="http://schemas.microsoft.com/office/powerpoint/2010/main" val="4790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Как узнать адрес </a:t>
            </a:r>
            <a:r>
              <a:rPr lang="ru-RU" sz="2800" dirty="0" smtClean="0"/>
              <a:t>населенного пункта?</a:t>
            </a:r>
            <a:endParaRPr lang="ru-RU" sz="2800" dirty="0"/>
          </a:p>
        </p:txBody>
      </p:sp>
      <p:sp>
        <p:nvSpPr>
          <p:cNvPr id="4" name="Rectangle 3"/>
          <p:cNvSpPr/>
          <p:nvPr/>
        </p:nvSpPr>
        <p:spPr>
          <a:xfrm>
            <a:off x="395536" y="980728"/>
            <a:ext cx="8496944" cy="646331"/>
          </a:xfrm>
          <a:prstGeom prst="rect">
            <a:avLst/>
          </a:prstGeom>
        </p:spPr>
        <p:txBody>
          <a:bodyPr wrap="square">
            <a:spAutoFit/>
          </a:bodyPr>
          <a:lstStyle/>
          <a:p>
            <a:r>
              <a:rPr lang="ru-RU" dirty="0" smtClean="0"/>
              <a:t>1</a:t>
            </a:r>
            <a:r>
              <a:rPr lang="ru-RU" dirty="0"/>
              <a:t>. </a:t>
            </a:r>
            <a:r>
              <a:rPr lang="ru-RU" dirty="0" smtClean="0"/>
              <a:t>Воспользоваться </a:t>
            </a:r>
            <a:r>
              <a:rPr lang="ru-RU" dirty="0"/>
              <a:t>поиском в Яндекс.Картах - в результатах поиска всегда будут полные адреса. </a:t>
            </a:r>
            <a:r>
              <a:rPr lang="ru-RU" dirty="0" smtClean="0"/>
              <a:t>НО! </a:t>
            </a:r>
            <a:r>
              <a:rPr lang="ru-RU" dirty="0"/>
              <a:t>Яндекс не знает всех СНТ. Это нужно учитывать</a:t>
            </a:r>
            <a:r>
              <a:rPr lang="ru-RU" dirty="0" smtClean="0"/>
              <a:t>.</a:t>
            </a:r>
            <a:endParaRPr lang="ru-RU" dirty="0"/>
          </a:p>
        </p:txBody>
      </p:sp>
      <p:sp>
        <p:nvSpPr>
          <p:cNvPr id="9" name="Rectangle 8"/>
          <p:cNvSpPr/>
          <p:nvPr/>
        </p:nvSpPr>
        <p:spPr>
          <a:xfrm>
            <a:off x="438358" y="1826417"/>
            <a:ext cx="8166089" cy="923330"/>
          </a:xfrm>
          <a:prstGeom prst="rect">
            <a:avLst/>
          </a:prstGeom>
        </p:spPr>
        <p:txBody>
          <a:bodyPr wrap="square">
            <a:spAutoFit/>
          </a:bodyPr>
          <a:lstStyle/>
          <a:p>
            <a:r>
              <a:rPr lang="ru-RU" dirty="0"/>
              <a:t>2</a:t>
            </a:r>
            <a:r>
              <a:rPr lang="ru-RU" dirty="0" smtClean="0"/>
              <a:t>. В </a:t>
            </a:r>
            <a:r>
              <a:rPr lang="ru-RU" dirty="0"/>
              <a:t>тех же Яндекс.Картах кликаем правой кнопкой мыши по нужному месту - в меню выбираем “Что здесь?” - справа появляется описание с полным адресом (но может не быть указано название СНТ) и координатами выбранной </a:t>
            </a:r>
            <a:r>
              <a:rPr lang="ru-RU" dirty="0" smtClean="0"/>
              <a:t>точки.</a:t>
            </a:r>
            <a:endParaRPr lang="ru-RU" dirty="0"/>
          </a:p>
        </p:txBody>
      </p:sp>
      <p:pic>
        <p:nvPicPr>
          <p:cNvPr id="14" name="Picture 2" descr="87f42-clip-48k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36" y="3068960"/>
            <a:ext cx="428117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56d7c-clip-67k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68960"/>
            <a:ext cx="446033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Построение маршрутов с помощью Яндекс.Карт</a:t>
            </a:r>
          </a:p>
        </p:txBody>
      </p:sp>
      <p:sp>
        <p:nvSpPr>
          <p:cNvPr id="4" name="Rectangle 3"/>
          <p:cNvSpPr/>
          <p:nvPr/>
        </p:nvSpPr>
        <p:spPr>
          <a:xfrm>
            <a:off x="395536" y="980728"/>
            <a:ext cx="8496944" cy="369332"/>
          </a:xfrm>
          <a:prstGeom prst="rect">
            <a:avLst/>
          </a:prstGeom>
        </p:spPr>
        <p:txBody>
          <a:bodyPr wrap="square">
            <a:spAutoFit/>
          </a:bodyPr>
          <a:lstStyle/>
          <a:p>
            <a:r>
              <a:rPr lang="ru-RU" dirty="0" smtClean="0"/>
              <a:t>1</a:t>
            </a:r>
            <a:r>
              <a:rPr lang="ru-RU" dirty="0"/>
              <a:t>. Заходим на Яндекс.Карты и нажимает “Маршруты”.</a:t>
            </a:r>
          </a:p>
        </p:txBody>
      </p:sp>
      <p:sp>
        <p:nvSpPr>
          <p:cNvPr id="9" name="Rectangle 8"/>
          <p:cNvSpPr/>
          <p:nvPr/>
        </p:nvSpPr>
        <p:spPr>
          <a:xfrm>
            <a:off x="395536" y="1350060"/>
            <a:ext cx="8166089" cy="584775"/>
          </a:xfrm>
          <a:prstGeom prst="rect">
            <a:avLst/>
          </a:prstGeom>
        </p:spPr>
        <p:txBody>
          <a:bodyPr wrap="square">
            <a:spAutoFit/>
          </a:bodyPr>
          <a:lstStyle/>
          <a:p>
            <a:r>
              <a:rPr lang="ru-RU" dirty="0" smtClean="0"/>
              <a:t>2</a:t>
            </a:r>
            <a:r>
              <a:rPr lang="ru-RU" dirty="0"/>
              <a:t>. Появляется окошко, где нужно указать две точки </a:t>
            </a:r>
            <a:r>
              <a:rPr lang="ru-RU" sz="1400" dirty="0"/>
              <a:t>(кликнуть по полю “А”, затем кликнуть по карте в нужной точке. Повторить для “В</a:t>
            </a:r>
            <a:r>
              <a:rPr lang="ru-RU" sz="1400" dirty="0" smtClean="0"/>
              <a:t>”).</a:t>
            </a:r>
            <a:endParaRPr lang="ru-RU" dirty="0"/>
          </a:p>
        </p:txBody>
      </p:sp>
      <p:sp>
        <p:nvSpPr>
          <p:cNvPr id="7" name="Rectangle 6"/>
          <p:cNvSpPr/>
          <p:nvPr/>
        </p:nvSpPr>
        <p:spPr>
          <a:xfrm>
            <a:off x="395536" y="1928546"/>
            <a:ext cx="8166089" cy="369332"/>
          </a:xfrm>
          <a:prstGeom prst="rect">
            <a:avLst/>
          </a:prstGeom>
        </p:spPr>
        <p:txBody>
          <a:bodyPr wrap="square">
            <a:spAutoFit/>
          </a:bodyPr>
          <a:lstStyle/>
          <a:p>
            <a:r>
              <a:rPr lang="ru-RU" dirty="0"/>
              <a:t>3</a:t>
            </a:r>
            <a:r>
              <a:rPr lang="ru-RU" dirty="0" smtClean="0"/>
              <a:t>. </a:t>
            </a:r>
            <a:r>
              <a:rPr lang="ru-RU" dirty="0"/>
              <a:t>Маршрут </a:t>
            </a:r>
            <a:r>
              <a:rPr lang="ru-RU" dirty="0" smtClean="0"/>
              <a:t>готов. </a:t>
            </a:r>
            <a:r>
              <a:rPr lang="ru-RU" sz="1400" dirty="0"/>
              <a:t>Далее просто копируем эту ссылку из адресной строки бразуера</a:t>
            </a:r>
            <a:r>
              <a:rPr lang="ru-RU" sz="1400" dirty="0" smtClean="0"/>
              <a:t>.</a:t>
            </a:r>
            <a:endParaRPr lang="ru-RU" sz="1400" dirty="0"/>
          </a:p>
        </p:txBody>
      </p:sp>
      <p:pic>
        <p:nvPicPr>
          <p:cNvPr id="8" name="Рисунок 2"/>
          <p:cNvPicPr>
            <a:picLocks noChangeAspect="1"/>
          </p:cNvPicPr>
          <p:nvPr/>
        </p:nvPicPr>
        <p:blipFill>
          <a:blip r:embed="rId3"/>
          <a:stretch>
            <a:fillRect/>
          </a:stretch>
        </p:blipFill>
        <p:spPr>
          <a:xfrm>
            <a:off x="353631" y="2564904"/>
            <a:ext cx="4117296" cy="2727156"/>
          </a:xfrm>
          <a:prstGeom prst="rect">
            <a:avLst/>
          </a:prstGeom>
        </p:spPr>
      </p:pic>
      <p:cxnSp>
        <p:nvCxnSpPr>
          <p:cNvPr id="5" name="Straight Arrow Connector 4"/>
          <p:cNvCxnSpPr/>
          <p:nvPr/>
        </p:nvCxnSpPr>
        <p:spPr>
          <a:xfrm>
            <a:off x="4182895" y="2420888"/>
            <a:ext cx="0" cy="4320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9512" y="4005064"/>
            <a:ext cx="474991" cy="21602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9512" y="4581128"/>
            <a:ext cx="479376" cy="21602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Рисунок 4"/>
          <p:cNvPicPr>
            <a:picLocks noChangeAspect="1"/>
          </p:cNvPicPr>
          <p:nvPr/>
        </p:nvPicPr>
        <p:blipFill>
          <a:blip r:embed="rId4"/>
          <a:stretch>
            <a:fillRect/>
          </a:stretch>
        </p:blipFill>
        <p:spPr>
          <a:xfrm>
            <a:off x="4650492" y="2564904"/>
            <a:ext cx="4392496" cy="2715895"/>
          </a:xfrm>
          <a:prstGeom prst="rect">
            <a:avLst/>
          </a:prstGeom>
        </p:spPr>
      </p:pic>
      <p:sp>
        <p:nvSpPr>
          <p:cNvPr id="18" name="TextBox 17"/>
          <p:cNvSpPr txBox="1"/>
          <p:nvPr/>
        </p:nvSpPr>
        <p:spPr>
          <a:xfrm>
            <a:off x="507611" y="5872455"/>
            <a:ext cx="8272793" cy="461665"/>
          </a:xfrm>
          <a:prstGeom prst="rect">
            <a:avLst/>
          </a:prstGeom>
          <a:noFill/>
        </p:spPr>
        <p:txBody>
          <a:bodyPr wrap="square" rtlCol="0">
            <a:spAutoFit/>
          </a:bodyPr>
          <a:lstStyle/>
          <a:p>
            <a:r>
              <a:rPr lang="ru-RU" sz="1200" i="1" dirty="0" smtClean="0"/>
              <a:t>Для </a:t>
            </a:r>
            <a:r>
              <a:rPr lang="ru-RU" sz="1200" i="1" dirty="0"/>
              <a:t>выездов в МО точку “А” всегда ставим на МКАДе. Скажем, если куда-то ехать по Ярославке, то точку ставим на пересечении МКАДа и Ярославки.</a:t>
            </a:r>
          </a:p>
        </p:txBody>
      </p:sp>
      <p:pic>
        <p:nvPicPr>
          <p:cNvPr id="19" name="Picture 266" descr="http://volgograd-8442.my1.ru/_pu/5/955331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51" y="5932188"/>
            <a:ext cx="363260" cy="34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10" presetClass="entr" presetSubtype="0" fill="hold" nodeType="after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1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i="1" dirty="0"/>
              <a:t>Благодарю за внимание!</a:t>
            </a:r>
          </a:p>
        </p:txBody>
      </p:sp>
      <p:pic>
        <p:nvPicPr>
          <p:cNvPr id="2050" name="Picture 2" descr="http://images.digopaul.com/wp-content/uploads/related_images/2015/09/09/cartographe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16832"/>
            <a:ext cx="512599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1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ru-RU" sz="2800" dirty="0"/>
              <a:t>Задачи картографа</a:t>
            </a:r>
          </a:p>
        </p:txBody>
      </p:sp>
      <p:sp>
        <p:nvSpPr>
          <p:cNvPr id="3" name="Content Placeholder 2"/>
          <p:cNvSpPr>
            <a:spLocks noGrp="1"/>
          </p:cNvSpPr>
          <p:nvPr>
            <p:ph idx="1"/>
          </p:nvPr>
        </p:nvSpPr>
        <p:spPr>
          <a:xfrm>
            <a:off x="446396" y="1052736"/>
            <a:ext cx="8229600" cy="3960440"/>
          </a:xfrm>
        </p:spPr>
        <p:txBody>
          <a:bodyPr>
            <a:normAutofit/>
          </a:bodyPr>
          <a:lstStyle/>
          <a:p>
            <a:r>
              <a:rPr lang="ru-RU" sz="2400" i="1" dirty="0"/>
              <a:t>Основная задача картографа</a:t>
            </a:r>
            <a:r>
              <a:rPr lang="ru-RU" sz="2400" dirty="0"/>
              <a:t> – создание или адаптация </a:t>
            </a:r>
            <a:r>
              <a:rPr lang="ru-RU" sz="2400" u="sng" dirty="0">
                <a:solidFill>
                  <a:srgbClr val="0000FF"/>
                </a:solidFill>
              </a:rPr>
              <a:t>комплекта карт</a:t>
            </a:r>
            <a:r>
              <a:rPr lang="ru-RU" sz="2400" dirty="0"/>
              <a:t> на поиск:</a:t>
            </a:r>
          </a:p>
          <a:p>
            <a:pPr lvl="1"/>
            <a:r>
              <a:rPr lang="en-US" sz="1800" dirty="0"/>
              <a:t>c</a:t>
            </a:r>
            <a:r>
              <a:rPr lang="ru-RU" sz="1800" dirty="0"/>
              <a:t>тавится координатором/ОД/инфоргом</a:t>
            </a:r>
            <a:endParaRPr lang="en-US" sz="1800" dirty="0"/>
          </a:p>
          <a:p>
            <a:pPr lvl="1"/>
            <a:r>
              <a:rPr lang="ru-RU" sz="1800" dirty="0"/>
              <a:t>выполняется в процессе запуска поиска</a:t>
            </a:r>
          </a:p>
          <a:p>
            <a:pPr lvl="1"/>
            <a:r>
              <a:rPr lang="ru-RU" sz="1800" dirty="0"/>
              <a:t>во взаимодействии с «заказчиком»</a:t>
            </a:r>
          </a:p>
          <a:p>
            <a:pPr lvl="1"/>
            <a:r>
              <a:rPr lang="ru-RU" sz="1800" dirty="0"/>
              <a:t>занимает ограниченное время, результаты выдаются постепенно</a:t>
            </a:r>
          </a:p>
          <a:p>
            <a:r>
              <a:rPr lang="ru-RU" sz="2200" dirty="0"/>
              <a:t>Новый комплект карт:</a:t>
            </a:r>
          </a:p>
          <a:p>
            <a:pPr lvl="1"/>
            <a:r>
              <a:rPr lang="ru-RU" sz="1800" dirty="0"/>
              <a:t>делается по стандарту</a:t>
            </a:r>
          </a:p>
          <a:p>
            <a:pPr lvl="1"/>
            <a:r>
              <a:rPr lang="ru-RU" sz="1800" dirty="0"/>
              <a:t>кладется сервер </a:t>
            </a:r>
            <a:r>
              <a:rPr lang="en-US" sz="1800" dirty="0" smtClean="0"/>
              <a:t>maps.lizaalert.ru</a:t>
            </a:r>
            <a:endParaRPr lang="en-US" sz="1800" dirty="0"/>
          </a:p>
          <a:p>
            <a:pPr lvl="1"/>
            <a:r>
              <a:rPr lang="ru-RU" sz="1800" dirty="0"/>
              <a:t>регистрируется на форуме в разделе «Карты на поиске»</a:t>
            </a:r>
          </a:p>
          <a:p>
            <a:pPr lvl="1"/>
            <a:r>
              <a:rPr lang="ru-RU" sz="1800" dirty="0"/>
              <a:t>ссылка передается инфоргу для поисковой темы</a:t>
            </a:r>
          </a:p>
        </p:txBody>
      </p:sp>
    </p:spTree>
    <p:extLst>
      <p:ext uri="{BB962C8B-B14F-4D97-AF65-F5344CB8AC3E}">
        <p14:creationId xmlns:p14="http://schemas.microsoft.com/office/powerpoint/2010/main" val="311085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ru-RU" sz="2800" dirty="0"/>
              <a:t>Структура комплекта карт</a:t>
            </a:r>
          </a:p>
        </p:txBody>
      </p:sp>
      <p:sp>
        <p:nvSpPr>
          <p:cNvPr id="3" name="Content Placeholder 2"/>
          <p:cNvSpPr>
            <a:spLocks noGrp="1"/>
          </p:cNvSpPr>
          <p:nvPr>
            <p:ph idx="1"/>
          </p:nvPr>
        </p:nvSpPr>
        <p:spPr>
          <a:xfrm>
            <a:off x="467544" y="1052736"/>
            <a:ext cx="8229600" cy="5616624"/>
          </a:xfrm>
        </p:spPr>
        <p:txBody>
          <a:bodyPr>
            <a:normAutofit/>
          </a:bodyPr>
          <a:lstStyle/>
          <a:p>
            <a:r>
              <a:rPr lang="ru-RU" sz="1800" dirty="0"/>
              <a:t>Общие принципы:</a:t>
            </a:r>
          </a:p>
          <a:p>
            <a:pPr lvl="1"/>
            <a:r>
              <a:rPr lang="ru-RU" sz="1400" dirty="0" smtClean="0"/>
              <a:t>делается </a:t>
            </a:r>
            <a:r>
              <a:rPr lang="ru-RU" sz="1200" dirty="0" smtClean="0"/>
              <a:t>(как миниум)</a:t>
            </a:r>
            <a:r>
              <a:rPr lang="ru-RU" sz="1400" dirty="0" smtClean="0"/>
              <a:t> на каждый поиск, связанный с работой по природной среде</a:t>
            </a:r>
          </a:p>
          <a:p>
            <a:pPr lvl="1"/>
            <a:r>
              <a:rPr lang="ru-RU" sz="1400" dirty="0" smtClean="0"/>
              <a:t>стандарт </a:t>
            </a:r>
            <a:r>
              <a:rPr lang="ru-RU" sz="1400" dirty="0"/>
              <a:t>структуры и именования файлов</a:t>
            </a:r>
          </a:p>
          <a:p>
            <a:pPr lvl="1"/>
            <a:r>
              <a:rPr lang="ru-RU" sz="1400" dirty="0"/>
              <a:t>весь комплект «провязан» единой зоной </a:t>
            </a:r>
            <a:r>
              <a:rPr lang="ru-RU" sz="1100" i="1" dirty="0">
                <a:solidFill>
                  <a:schemeClr val="accent6">
                    <a:lumMod val="75000"/>
                  </a:schemeClr>
                </a:solidFill>
              </a:rPr>
              <a:t>(с точностью до обзорных карт)</a:t>
            </a:r>
            <a:r>
              <a:rPr lang="ru-RU" sz="1400" dirty="0"/>
              <a:t> и сеткой привязки</a:t>
            </a:r>
          </a:p>
          <a:p>
            <a:pPr lvl="1"/>
            <a:r>
              <a:rPr lang="ru-RU" sz="1400" dirty="0"/>
              <a:t>файлы и каталоги пронумерованы так, чтобы наиболее «легкие» и важные шли первыми</a:t>
            </a:r>
          </a:p>
          <a:p>
            <a:pPr lvl="1"/>
            <a:r>
              <a:rPr lang="ru-RU" sz="1400" dirty="0"/>
              <a:t>карты и спутниковый снимок присутствуют в разных вариантах:</a:t>
            </a:r>
          </a:p>
          <a:p>
            <a:pPr lvl="2"/>
            <a:r>
              <a:rPr lang="ru-RU" sz="1200" dirty="0"/>
              <a:t>для заливки в навигатор</a:t>
            </a:r>
          </a:p>
          <a:p>
            <a:pPr lvl="2"/>
            <a:r>
              <a:rPr lang="ru-RU" sz="1200" dirty="0"/>
              <a:t>для </a:t>
            </a:r>
            <a:r>
              <a:rPr lang="en-US" sz="1200" dirty="0"/>
              <a:t>OZI explorer</a:t>
            </a:r>
          </a:p>
          <a:p>
            <a:pPr lvl="2"/>
            <a:r>
              <a:rPr lang="ru-RU" sz="1200" dirty="0"/>
              <a:t>для печати или просмотра (в формате </a:t>
            </a:r>
            <a:r>
              <a:rPr lang="en-US" sz="1200" dirty="0"/>
              <a:t>PDF</a:t>
            </a:r>
            <a:r>
              <a:rPr lang="ru-RU" sz="1200" dirty="0"/>
              <a:t>)</a:t>
            </a:r>
            <a:endParaRPr lang="en-US" sz="1200" dirty="0"/>
          </a:p>
          <a:p>
            <a:r>
              <a:rPr lang="ru-RU" sz="2000" dirty="0"/>
              <a:t>Пример комплекта:</a:t>
            </a:r>
          </a:p>
          <a:p>
            <a:pPr marL="457200" lvl="1" indent="0">
              <a:buNone/>
            </a:pPr>
            <a:r>
              <a:rPr lang="en-US" sz="1600" dirty="0">
                <a:solidFill>
                  <a:srgbClr val="0000FF"/>
                </a:solidFill>
              </a:rPr>
              <a:t>2017-11-06_Levkovo</a:t>
            </a:r>
            <a:r>
              <a:rPr lang="ru-RU" sz="1600" dirty="0">
                <a:solidFill>
                  <a:srgbClr val="0000FF"/>
                </a:solidFill>
              </a:rPr>
              <a:t>\</a:t>
            </a:r>
          </a:p>
          <a:p>
            <a:pPr marL="857250" lvl="2" indent="0">
              <a:buNone/>
            </a:pPr>
            <a:r>
              <a:rPr lang="en-US" sz="1200" dirty="0">
                <a:solidFill>
                  <a:srgbClr val="0000FF"/>
                </a:solidFill>
              </a:rPr>
              <a:t>1-Read_Me_ver_3.txt</a:t>
            </a:r>
            <a:endParaRPr lang="ru-RU" sz="1200" dirty="0">
              <a:solidFill>
                <a:srgbClr val="0000FF"/>
              </a:solidFill>
            </a:endParaRPr>
          </a:p>
          <a:p>
            <a:pPr marL="857250" lvl="2" indent="0">
              <a:buNone/>
            </a:pPr>
            <a:r>
              <a:rPr lang="en-US" sz="1200" dirty="0">
                <a:solidFill>
                  <a:srgbClr val="0000FF"/>
                </a:solidFill>
              </a:rPr>
              <a:t>2-Coordinates.txt</a:t>
            </a:r>
            <a:endParaRPr lang="ru-RU" sz="1200" dirty="0">
              <a:solidFill>
                <a:srgbClr val="0000FF"/>
              </a:solidFill>
            </a:endParaRPr>
          </a:p>
          <a:p>
            <a:pPr marL="857250" lvl="2" indent="0">
              <a:buNone/>
            </a:pPr>
            <a:r>
              <a:rPr lang="en-US" sz="1200" dirty="0">
                <a:solidFill>
                  <a:srgbClr val="0000FF"/>
                </a:solidFill>
              </a:rPr>
              <a:t>2017-11-06_Levkovo.hlg</a:t>
            </a:r>
            <a:endParaRPr lang="ru-RU" sz="1200" dirty="0">
              <a:solidFill>
                <a:srgbClr val="0000FF"/>
              </a:solidFill>
            </a:endParaRPr>
          </a:p>
          <a:p>
            <a:pPr marL="857250" lvl="2" indent="0">
              <a:buNone/>
            </a:pPr>
            <a:r>
              <a:rPr lang="en-US" sz="1200" dirty="0">
                <a:solidFill>
                  <a:srgbClr val="0000FF"/>
                </a:solidFill>
              </a:rPr>
              <a:t>3-Points.zip</a:t>
            </a:r>
            <a:endParaRPr lang="ru-RU" sz="1200" dirty="0">
              <a:solidFill>
                <a:srgbClr val="0000FF"/>
              </a:solidFill>
            </a:endParaRPr>
          </a:p>
          <a:p>
            <a:pPr marL="857250" lvl="2" indent="0">
              <a:buNone/>
            </a:pPr>
            <a:r>
              <a:rPr lang="en-US" sz="1200" dirty="0">
                <a:solidFill>
                  <a:srgbClr val="0000FF"/>
                </a:solidFill>
              </a:rPr>
              <a:t>4-Garmin.zip</a:t>
            </a:r>
            <a:endParaRPr lang="ru-RU" sz="1200" dirty="0">
              <a:solidFill>
                <a:srgbClr val="0000FF"/>
              </a:solidFill>
            </a:endParaRPr>
          </a:p>
          <a:p>
            <a:pPr marL="857250" lvl="2" indent="0">
              <a:buNone/>
            </a:pPr>
            <a:r>
              <a:rPr lang="en-US" sz="1200" dirty="0">
                <a:solidFill>
                  <a:srgbClr val="0000FF"/>
                </a:solidFill>
              </a:rPr>
              <a:t>5-Ozi(Win&amp;Android)_</a:t>
            </a:r>
            <a:r>
              <a:rPr lang="en-US" sz="1200" dirty="0" smtClean="0">
                <a:solidFill>
                  <a:srgbClr val="0000FF"/>
                </a:solidFill>
              </a:rPr>
              <a:t>Topo_GGC.zip</a:t>
            </a:r>
            <a:endParaRPr lang="ru-RU" sz="1200" dirty="0">
              <a:solidFill>
                <a:srgbClr val="0000FF"/>
              </a:solidFill>
            </a:endParaRPr>
          </a:p>
          <a:p>
            <a:pPr marL="857250" lvl="2" indent="0">
              <a:buNone/>
            </a:pPr>
            <a:r>
              <a:rPr lang="en-US" sz="1200" dirty="0">
                <a:solidFill>
                  <a:srgbClr val="0000FF"/>
                </a:solidFill>
              </a:rPr>
              <a:t>6-Ozi(Win&amp;Android)_Satell.zip</a:t>
            </a:r>
            <a:endParaRPr lang="ru-RU" sz="1200" dirty="0">
              <a:solidFill>
                <a:srgbClr val="0000FF"/>
              </a:solidFill>
            </a:endParaRPr>
          </a:p>
          <a:p>
            <a:pPr marL="857250" lvl="2" indent="0">
              <a:buNone/>
            </a:pPr>
            <a:r>
              <a:rPr lang="en-US" sz="1200" dirty="0">
                <a:solidFill>
                  <a:srgbClr val="0000FF"/>
                </a:solidFill>
              </a:rPr>
              <a:t>7-Ozi(Win&amp;Android)_Topo_MMB.zip</a:t>
            </a:r>
            <a:endParaRPr lang="ru-RU" sz="1200" dirty="0">
              <a:solidFill>
                <a:srgbClr val="0000FF"/>
              </a:solidFill>
            </a:endParaRPr>
          </a:p>
          <a:p>
            <a:pPr marL="857250" lvl="2" indent="0">
              <a:buNone/>
            </a:pPr>
            <a:r>
              <a:rPr lang="en-US" sz="1200" dirty="0" smtClean="0">
                <a:solidFill>
                  <a:srgbClr val="0000FF"/>
                </a:solidFill>
              </a:rPr>
              <a:t>8-Android&amp;iOS</a:t>
            </a:r>
            <a:r>
              <a:rPr lang="ru-RU" sz="1200" dirty="0" smtClean="0">
                <a:solidFill>
                  <a:srgbClr val="0000FF"/>
                </a:solidFill>
              </a:rPr>
              <a:t>\</a:t>
            </a:r>
          </a:p>
          <a:p>
            <a:pPr marL="857250" lvl="2" indent="0">
              <a:buNone/>
            </a:pPr>
            <a:r>
              <a:rPr lang="en-US" sz="1200" dirty="0" smtClean="0">
                <a:solidFill>
                  <a:srgbClr val="0000FF"/>
                </a:solidFill>
              </a:rPr>
              <a:t>8-Other.zip</a:t>
            </a:r>
            <a:endParaRPr lang="ru-RU" sz="1200" dirty="0">
              <a:solidFill>
                <a:srgbClr val="0000FF"/>
              </a:solidFill>
            </a:endParaRPr>
          </a:p>
          <a:p>
            <a:pPr marL="857250" lvl="2" indent="0">
              <a:buNone/>
            </a:pPr>
            <a:r>
              <a:rPr lang="en-US" sz="1200" dirty="0">
                <a:solidFill>
                  <a:srgbClr val="0000FF"/>
                </a:solidFill>
              </a:rPr>
              <a:t>9-Map_4_print</a:t>
            </a:r>
            <a:r>
              <a:rPr lang="ru-RU" sz="1200" dirty="0">
                <a:solidFill>
                  <a:srgbClr val="0000FF"/>
                </a:solidFill>
              </a:rPr>
              <a:t>\</a:t>
            </a:r>
          </a:p>
          <a:p>
            <a:pPr marL="857250" lvl="2" indent="0">
              <a:buNone/>
            </a:pPr>
            <a:r>
              <a:rPr lang="en-US" sz="1200" dirty="0">
                <a:solidFill>
                  <a:srgbClr val="0000FF"/>
                </a:solidFill>
              </a:rPr>
              <a:t>10-Tracks</a:t>
            </a:r>
            <a:r>
              <a:rPr lang="ru-RU" sz="1200" dirty="0" smtClean="0">
                <a:solidFill>
                  <a:srgbClr val="0000FF"/>
                </a:solidFill>
              </a:rPr>
              <a:t>\</a:t>
            </a:r>
            <a:endParaRPr lang="ru-RU" sz="1200" dirty="0">
              <a:solidFill>
                <a:srgbClr val="0000FF"/>
              </a:solidFill>
            </a:endParaRPr>
          </a:p>
        </p:txBody>
      </p:sp>
      <p:sp>
        <p:nvSpPr>
          <p:cNvPr id="4" name="TextBox 3"/>
          <p:cNvSpPr txBox="1"/>
          <p:nvPr/>
        </p:nvSpPr>
        <p:spPr>
          <a:xfrm>
            <a:off x="4293456" y="3717032"/>
            <a:ext cx="3888432" cy="246221"/>
          </a:xfrm>
          <a:prstGeom prst="rect">
            <a:avLst/>
          </a:prstGeom>
          <a:noFill/>
        </p:spPr>
        <p:txBody>
          <a:bodyPr wrap="square" rtlCol="0">
            <a:spAutoFit/>
          </a:bodyPr>
          <a:lstStyle/>
          <a:p>
            <a:r>
              <a:rPr lang="ru-RU" sz="1000" dirty="0" smtClean="0"/>
              <a:t>Корневая папка комплекта, имея по шаблону «Дата»_«Место»</a:t>
            </a:r>
            <a:endParaRPr lang="ru-RU" sz="1000" dirty="0"/>
          </a:p>
        </p:txBody>
      </p:sp>
      <p:cxnSp>
        <p:nvCxnSpPr>
          <p:cNvPr id="5" name="Straight Arrow Connector 4"/>
          <p:cNvCxnSpPr/>
          <p:nvPr/>
        </p:nvCxnSpPr>
        <p:spPr>
          <a:xfrm flipH="1">
            <a:off x="2925304" y="3840143"/>
            <a:ext cx="136815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3456" y="4381062"/>
            <a:ext cx="3888432" cy="246221"/>
          </a:xfrm>
          <a:prstGeom prst="rect">
            <a:avLst/>
          </a:prstGeom>
          <a:noFill/>
        </p:spPr>
        <p:txBody>
          <a:bodyPr wrap="square" rtlCol="0">
            <a:spAutoFit/>
          </a:bodyPr>
          <a:lstStyle/>
          <a:p>
            <a:r>
              <a:rPr lang="ru-RU" sz="1000" i="1" dirty="0" smtClean="0"/>
              <a:t>Границы зоны поиска (специальный файл для картографов)</a:t>
            </a:r>
            <a:endParaRPr lang="ru-RU" sz="1000" i="1" dirty="0"/>
          </a:p>
        </p:txBody>
      </p:sp>
      <p:cxnSp>
        <p:nvCxnSpPr>
          <p:cNvPr id="10" name="Straight Arrow Connector 9"/>
          <p:cNvCxnSpPr/>
          <p:nvPr/>
        </p:nvCxnSpPr>
        <p:spPr>
          <a:xfrm flipH="1">
            <a:off x="3141328" y="4504173"/>
            <a:ext cx="1152128" cy="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93456" y="3948418"/>
            <a:ext cx="3888432" cy="246221"/>
          </a:xfrm>
          <a:prstGeom prst="rect">
            <a:avLst/>
          </a:prstGeom>
          <a:noFill/>
        </p:spPr>
        <p:txBody>
          <a:bodyPr wrap="square" rtlCol="0">
            <a:spAutoFit/>
          </a:bodyPr>
          <a:lstStyle/>
          <a:p>
            <a:r>
              <a:rPr lang="ru-RU" sz="1000" dirty="0" smtClean="0"/>
              <a:t>Краткое описание комплекта + рекомендации «на крайний случай»</a:t>
            </a:r>
            <a:endParaRPr lang="ru-RU" sz="1000" dirty="0"/>
          </a:p>
        </p:txBody>
      </p:sp>
      <p:cxnSp>
        <p:nvCxnSpPr>
          <p:cNvPr id="14" name="Straight Arrow Connector 13"/>
          <p:cNvCxnSpPr/>
          <p:nvPr/>
        </p:nvCxnSpPr>
        <p:spPr>
          <a:xfrm flipH="1">
            <a:off x="3141328" y="4071529"/>
            <a:ext cx="115212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93456" y="4172227"/>
            <a:ext cx="3888432" cy="246221"/>
          </a:xfrm>
          <a:prstGeom prst="rect">
            <a:avLst/>
          </a:prstGeom>
          <a:noFill/>
        </p:spPr>
        <p:txBody>
          <a:bodyPr wrap="square" rtlCol="0">
            <a:spAutoFit/>
          </a:bodyPr>
          <a:lstStyle/>
          <a:p>
            <a:r>
              <a:rPr lang="ru-RU" sz="1000" dirty="0" smtClean="0"/>
              <a:t>Геопривязка и координаты штаба/точки сбора/ближайшего н/п</a:t>
            </a:r>
            <a:endParaRPr lang="ru-RU" sz="1000" dirty="0"/>
          </a:p>
        </p:txBody>
      </p:sp>
      <p:cxnSp>
        <p:nvCxnSpPr>
          <p:cNvPr id="17" name="Straight Arrow Connector 16"/>
          <p:cNvCxnSpPr/>
          <p:nvPr/>
        </p:nvCxnSpPr>
        <p:spPr>
          <a:xfrm flipH="1">
            <a:off x="3141328" y="4295338"/>
            <a:ext cx="115212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93456" y="4603838"/>
            <a:ext cx="3888432" cy="246221"/>
          </a:xfrm>
          <a:prstGeom prst="rect">
            <a:avLst/>
          </a:prstGeom>
          <a:noFill/>
        </p:spPr>
        <p:txBody>
          <a:bodyPr wrap="square" rtlCol="0">
            <a:spAutoFit/>
          </a:bodyPr>
          <a:lstStyle/>
          <a:p>
            <a:r>
              <a:rPr lang="ru-RU" sz="1000" dirty="0" smtClean="0"/>
              <a:t>Сетка привязки в формате </a:t>
            </a:r>
            <a:r>
              <a:rPr lang="en-US" sz="1000" dirty="0" smtClean="0"/>
              <a:t>GPX (</a:t>
            </a:r>
            <a:r>
              <a:rPr lang="ru-RU" sz="1000" dirty="0" smtClean="0"/>
              <a:t>«оружие последней надежды»)</a:t>
            </a:r>
            <a:endParaRPr lang="ru-RU" sz="1000" dirty="0"/>
          </a:p>
        </p:txBody>
      </p:sp>
      <p:cxnSp>
        <p:nvCxnSpPr>
          <p:cNvPr id="20" name="Straight Arrow Connector 19"/>
          <p:cNvCxnSpPr/>
          <p:nvPr/>
        </p:nvCxnSpPr>
        <p:spPr>
          <a:xfrm flipH="1">
            <a:off x="3141328" y="4726949"/>
            <a:ext cx="115212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93456" y="5062068"/>
            <a:ext cx="4032448" cy="246221"/>
          </a:xfrm>
          <a:prstGeom prst="rect">
            <a:avLst/>
          </a:prstGeom>
          <a:noFill/>
        </p:spPr>
        <p:txBody>
          <a:bodyPr wrap="square" rtlCol="0">
            <a:spAutoFit/>
          </a:bodyPr>
          <a:lstStyle/>
          <a:p>
            <a:r>
              <a:rPr lang="ru-RU" sz="1000" dirty="0" smtClean="0"/>
              <a:t>Комплект для </a:t>
            </a:r>
            <a:r>
              <a:rPr lang="en-US" sz="1000" dirty="0" smtClean="0"/>
              <a:t>OZI Explorer (</a:t>
            </a:r>
            <a:r>
              <a:rPr lang="ru-RU" sz="1000" dirty="0" smtClean="0"/>
              <a:t>подложка + сетка + доп. точки) - </a:t>
            </a:r>
            <a:r>
              <a:rPr lang="ru-RU" sz="1000" b="1" dirty="0" smtClean="0"/>
              <a:t>топокарта</a:t>
            </a:r>
            <a:endParaRPr lang="ru-RU" sz="1000" b="1" dirty="0"/>
          </a:p>
        </p:txBody>
      </p:sp>
      <p:cxnSp>
        <p:nvCxnSpPr>
          <p:cNvPr id="22" name="Straight Arrow Connector 21"/>
          <p:cNvCxnSpPr/>
          <p:nvPr/>
        </p:nvCxnSpPr>
        <p:spPr>
          <a:xfrm flipH="1" flipV="1">
            <a:off x="3717392" y="5185178"/>
            <a:ext cx="576064"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93456" y="4832459"/>
            <a:ext cx="3888432" cy="246221"/>
          </a:xfrm>
          <a:prstGeom prst="rect">
            <a:avLst/>
          </a:prstGeom>
          <a:noFill/>
        </p:spPr>
        <p:txBody>
          <a:bodyPr wrap="square" rtlCol="0">
            <a:spAutoFit/>
          </a:bodyPr>
          <a:lstStyle/>
          <a:p>
            <a:r>
              <a:rPr lang="ru-RU" sz="1000" dirty="0" smtClean="0"/>
              <a:t>Заливка для навигатора</a:t>
            </a:r>
            <a:r>
              <a:rPr lang="en-US" sz="1000" dirty="0" smtClean="0"/>
              <a:t> (</a:t>
            </a:r>
            <a:r>
              <a:rPr lang="ru-RU" sz="1000" dirty="0" smtClean="0"/>
              <a:t>карта + спутник + сетка)</a:t>
            </a:r>
            <a:endParaRPr lang="ru-RU" sz="1000" dirty="0"/>
          </a:p>
        </p:txBody>
      </p:sp>
      <p:cxnSp>
        <p:nvCxnSpPr>
          <p:cNvPr id="24" name="Straight Arrow Connector 23"/>
          <p:cNvCxnSpPr/>
          <p:nvPr/>
        </p:nvCxnSpPr>
        <p:spPr>
          <a:xfrm flipH="1">
            <a:off x="3141328" y="4955570"/>
            <a:ext cx="115212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93456" y="5269214"/>
            <a:ext cx="4032448" cy="246221"/>
          </a:xfrm>
          <a:prstGeom prst="rect">
            <a:avLst/>
          </a:prstGeom>
          <a:noFill/>
        </p:spPr>
        <p:txBody>
          <a:bodyPr wrap="square" rtlCol="0">
            <a:spAutoFit/>
          </a:bodyPr>
          <a:lstStyle/>
          <a:p>
            <a:r>
              <a:rPr lang="ru-RU" sz="1000" dirty="0"/>
              <a:t>Комплект для </a:t>
            </a:r>
            <a:r>
              <a:rPr lang="en-US" sz="1000" dirty="0"/>
              <a:t>OZI Explorer (</a:t>
            </a:r>
            <a:r>
              <a:rPr lang="ru-RU" sz="1000" dirty="0"/>
              <a:t>подложка + сетка + доп. точки) - </a:t>
            </a:r>
            <a:r>
              <a:rPr lang="ru-RU" sz="1000" b="1" dirty="0" smtClean="0"/>
              <a:t>спутник</a:t>
            </a:r>
            <a:endParaRPr lang="ru-RU" sz="1000" b="1" dirty="0"/>
          </a:p>
        </p:txBody>
      </p:sp>
      <p:cxnSp>
        <p:nvCxnSpPr>
          <p:cNvPr id="27" name="Straight Arrow Connector 26"/>
          <p:cNvCxnSpPr/>
          <p:nvPr/>
        </p:nvCxnSpPr>
        <p:spPr>
          <a:xfrm flipH="1" flipV="1">
            <a:off x="3717392" y="5392324"/>
            <a:ext cx="576064"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02944" y="5495309"/>
            <a:ext cx="4032448" cy="246221"/>
          </a:xfrm>
          <a:prstGeom prst="rect">
            <a:avLst/>
          </a:prstGeom>
          <a:noFill/>
        </p:spPr>
        <p:txBody>
          <a:bodyPr wrap="square" rtlCol="0">
            <a:spAutoFit/>
          </a:bodyPr>
          <a:lstStyle/>
          <a:p>
            <a:r>
              <a:rPr lang="ru-RU" sz="1000" dirty="0" smtClean="0"/>
              <a:t>Комплект для </a:t>
            </a:r>
            <a:r>
              <a:rPr lang="en-US" sz="1000" dirty="0" smtClean="0"/>
              <a:t>OZI Explorer (</a:t>
            </a:r>
            <a:r>
              <a:rPr lang="ru-RU" sz="1000" dirty="0" smtClean="0"/>
              <a:t>подложка + сетка + доп. точки) - </a:t>
            </a:r>
            <a:r>
              <a:rPr lang="ru-RU" sz="1000" b="1" dirty="0" smtClean="0"/>
              <a:t>...</a:t>
            </a:r>
            <a:endParaRPr lang="ru-RU" sz="1000" b="1" dirty="0"/>
          </a:p>
        </p:txBody>
      </p:sp>
      <p:cxnSp>
        <p:nvCxnSpPr>
          <p:cNvPr id="29" name="Straight Arrow Connector 28"/>
          <p:cNvCxnSpPr/>
          <p:nvPr/>
        </p:nvCxnSpPr>
        <p:spPr>
          <a:xfrm flipH="1" flipV="1">
            <a:off x="3861408" y="5630730"/>
            <a:ext cx="441536" cy="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02944" y="5949280"/>
            <a:ext cx="4032448" cy="246221"/>
          </a:xfrm>
          <a:prstGeom prst="rect">
            <a:avLst/>
          </a:prstGeom>
          <a:noFill/>
        </p:spPr>
        <p:txBody>
          <a:bodyPr wrap="square" rtlCol="0">
            <a:spAutoFit/>
          </a:bodyPr>
          <a:lstStyle/>
          <a:p>
            <a:r>
              <a:rPr lang="ru-RU" sz="1000" dirty="0" smtClean="0"/>
              <a:t>Иное </a:t>
            </a:r>
            <a:r>
              <a:rPr lang="ru-RU" sz="1000" i="1" dirty="0" smtClean="0"/>
              <a:t>(не попадающее под текущий стандарт)</a:t>
            </a:r>
            <a:endParaRPr lang="ru-RU" sz="1000" i="1" dirty="0"/>
          </a:p>
        </p:txBody>
      </p:sp>
      <p:cxnSp>
        <p:nvCxnSpPr>
          <p:cNvPr id="32" name="Straight Arrow Connector 31"/>
          <p:cNvCxnSpPr/>
          <p:nvPr/>
        </p:nvCxnSpPr>
        <p:spPr>
          <a:xfrm flipH="1" flipV="1">
            <a:off x="2565264" y="6072392"/>
            <a:ext cx="1737680"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293456" y="6164241"/>
            <a:ext cx="4320480" cy="246221"/>
          </a:xfrm>
          <a:prstGeom prst="rect">
            <a:avLst/>
          </a:prstGeom>
          <a:noFill/>
        </p:spPr>
        <p:txBody>
          <a:bodyPr wrap="square" rtlCol="0">
            <a:spAutoFit/>
          </a:bodyPr>
          <a:lstStyle/>
          <a:p>
            <a:r>
              <a:rPr lang="ru-RU" sz="1000" dirty="0" smtClean="0"/>
              <a:t>Файлы на печть в формате </a:t>
            </a:r>
            <a:r>
              <a:rPr lang="en-US" sz="1000" dirty="0" smtClean="0"/>
              <a:t>PDF (</a:t>
            </a:r>
            <a:r>
              <a:rPr lang="ru-RU" sz="1000" dirty="0" smtClean="0"/>
              <a:t>широкоформат + склейки А4 + «для групп»)</a:t>
            </a:r>
            <a:endParaRPr lang="ru-RU" sz="1000" b="1" dirty="0"/>
          </a:p>
        </p:txBody>
      </p:sp>
      <p:cxnSp>
        <p:nvCxnSpPr>
          <p:cNvPr id="35" name="Straight Arrow Connector 34"/>
          <p:cNvCxnSpPr/>
          <p:nvPr/>
        </p:nvCxnSpPr>
        <p:spPr>
          <a:xfrm flipH="1" flipV="1">
            <a:off x="2565264" y="6287352"/>
            <a:ext cx="1728192"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93456" y="6371387"/>
            <a:ext cx="4320480" cy="246221"/>
          </a:xfrm>
          <a:prstGeom prst="rect">
            <a:avLst/>
          </a:prstGeom>
          <a:noFill/>
        </p:spPr>
        <p:txBody>
          <a:bodyPr wrap="square" rtlCol="0">
            <a:spAutoFit/>
          </a:bodyPr>
          <a:lstStyle/>
          <a:p>
            <a:r>
              <a:rPr lang="ru-RU" sz="1000" dirty="0" smtClean="0"/>
              <a:t>Заготовок папки для треков и точек</a:t>
            </a:r>
            <a:r>
              <a:rPr lang="en-US" sz="1000" dirty="0" smtClean="0"/>
              <a:t> </a:t>
            </a:r>
            <a:r>
              <a:rPr lang="en-US" sz="1000" i="1" dirty="0" smtClean="0"/>
              <a:t>(</a:t>
            </a:r>
            <a:r>
              <a:rPr lang="ru-RU" sz="1000" i="1" dirty="0" smtClean="0"/>
              <a:t>помощь для ОК)</a:t>
            </a:r>
            <a:endParaRPr lang="ru-RU" sz="1000" b="1" i="1" dirty="0"/>
          </a:p>
        </p:txBody>
      </p:sp>
      <p:cxnSp>
        <p:nvCxnSpPr>
          <p:cNvPr id="39" name="Straight Arrow Connector 38"/>
          <p:cNvCxnSpPr/>
          <p:nvPr/>
        </p:nvCxnSpPr>
        <p:spPr>
          <a:xfrm flipH="1" flipV="1">
            <a:off x="2565264" y="6494498"/>
            <a:ext cx="1728192"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93456" y="5733256"/>
            <a:ext cx="4032448" cy="246221"/>
          </a:xfrm>
          <a:prstGeom prst="rect">
            <a:avLst/>
          </a:prstGeom>
          <a:noFill/>
        </p:spPr>
        <p:txBody>
          <a:bodyPr wrap="square" rtlCol="0">
            <a:spAutoFit/>
          </a:bodyPr>
          <a:lstStyle/>
          <a:p>
            <a:r>
              <a:rPr lang="ru-RU" sz="1000" dirty="0" smtClean="0"/>
              <a:t>Заливка для телефонов </a:t>
            </a:r>
            <a:r>
              <a:rPr lang="en-US" sz="1000" dirty="0"/>
              <a:t>(</a:t>
            </a:r>
            <a:r>
              <a:rPr lang="ru-RU" sz="1000" dirty="0"/>
              <a:t>карта + спутник + </a:t>
            </a:r>
            <a:r>
              <a:rPr lang="ru-RU" sz="1000" dirty="0" smtClean="0"/>
              <a:t>сетка в двух вариантах) </a:t>
            </a:r>
            <a:endParaRPr lang="ru-RU" sz="1000" i="1" dirty="0"/>
          </a:p>
        </p:txBody>
      </p:sp>
      <p:cxnSp>
        <p:nvCxnSpPr>
          <p:cNvPr id="33" name="Straight Arrow Connector 32"/>
          <p:cNvCxnSpPr/>
          <p:nvPr/>
        </p:nvCxnSpPr>
        <p:spPr>
          <a:xfrm flipH="1" flipV="1">
            <a:off x="2555776" y="5856368"/>
            <a:ext cx="1737680"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2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6" grpId="0"/>
      <p:bldP spid="19" grpId="0"/>
      <p:bldP spid="21" grpId="0"/>
      <p:bldP spid="23" grpId="0"/>
      <p:bldP spid="26" grpId="0"/>
      <p:bldP spid="28" grpId="0"/>
      <p:bldP spid="31" grpId="0"/>
      <p:bldP spid="34" grpId="0"/>
      <p:bldP spid="3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ru-RU" sz="2800" dirty="0"/>
              <a:t>Сетка привязки</a:t>
            </a:r>
          </a:p>
        </p:txBody>
      </p:sp>
      <p:pic>
        <p:nvPicPr>
          <p:cNvPr id="6" name="Рисунок 5">
            <a:extLst>
              <a:ext uri="{FF2B5EF4-FFF2-40B4-BE49-F238E27FC236}">
                <a16:creationId xmlns:a16="http://schemas.microsoft.com/office/drawing/2014/main" xmlns="" id="{F9FED162-D7C5-46C9-AC1D-3755F1AAFF16}"/>
              </a:ext>
            </a:extLst>
          </p:cNvPr>
          <p:cNvPicPr>
            <a:picLocks noChangeAspect="1"/>
          </p:cNvPicPr>
          <p:nvPr/>
        </p:nvPicPr>
        <p:blipFill>
          <a:blip r:embed="rId3"/>
          <a:stretch>
            <a:fillRect/>
          </a:stretch>
        </p:blipFill>
        <p:spPr>
          <a:xfrm>
            <a:off x="2190750" y="1268760"/>
            <a:ext cx="4325466" cy="3088383"/>
          </a:xfrm>
          <a:prstGeom prst="rect">
            <a:avLst/>
          </a:prstGeom>
        </p:spPr>
      </p:pic>
      <p:sp>
        <p:nvSpPr>
          <p:cNvPr id="7" name="Content Placeholder 2">
            <a:extLst>
              <a:ext uri="{FF2B5EF4-FFF2-40B4-BE49-F238E27FC236}">
                <a16:creationId xmlns:a16="http://schemas.microsoft.com/office/drawing/2014/main" xmlns="" id="{C6273203-4171-4224-9859-939F15CAE5EC}"/>
              </a:ext>
            </a:extLst>
          </p:cNvPr>
          <p:cNvSpPr>
            <a:spLocks noGrp="1"/>
          </p:cNvSpPr>
          <p:nvPr>
            <p:ph idx="1"/>
          </p:nvPr>
        </p:nvSpPr>
        <p:spPr>
          <a:xfrm>
            <a:off x="683568" y="4733112"/>
            <a:ext cx="8229600" cy="1144160"/>
          </a:xfrm>
        </p:spPr>
        <p:txBody>
          <a:bodyPr>
            <a:normAutofit/>
          </a:bodyPr>
          <a:lstStyle/>
          <a:p>
            <a:pPr lvl="1"/>
            <a:r>
              <a:rPr lang="ru-RU" sz="1400" dirty="0"/>
              <a:t>Строится на основе зональной системы координат </a:t>
            </a:r>
            <a:r>
              <a:rPr lang="en-US" sz="1400" dirty="0"/>
              <a:t>UTM, </a:t>
            </a:r>
            <a:r>
              <a:rPr lang="ru-RU" sz="1400" dirty="0"/>
              <a:t>смещения точек кратны шагу сетки.</a:t>
            </a:r>
          </a:p>
          <a:p>
            <a:pPr lvl="1"/>
            <a:r>
              <a:rPr lang="ru-RU" sz="1400" dirty="0"/>
              <a:t>Используются буквы (по горизонтали) и числа (по вертикали).</a:t>
            </a:r>
          </a:p>
          <a:p>
            <a:pPr lvl="1"/>
            <a:r>
              <a:rPr lang="ru-RU" sz="1400" dirty="0"/>
              <a:t>Наиболее удобна и популярна сетка с шагом 500м.</a:t>
            </a:r>
          </a:p>
          <a:p>
            <a:pPr lvl="1"/>
            <a:r>
              <a:rPr lang="ru-RU" sz="1400" dirty="0"/>
              <a:t>Используется для позиционирования и постановки задач.</a:t>
            </a:r>
          </a:p>
          <a:p>
            <a:pPr marL="857250" lvl="2" indent="0">
              <a:buNone/>
            </a:pPr>
            <a:endParaRPr lang="ru-RU" sz="1200" dirty="0"/>
          </a:p>
          <a:p>
            <a:pPr marL="857250" lvl="2" indent="0">
              <a:buNone/>
            </a:pPr>
            <a:endParaRPr lang="ru-RU" sz="1200" dirty="0"/>
          </a:p>
        </p:txBody>
      </p:sp>
      <p:cxnSp>
        <p:nvCxnSpPr>
          <p:cNvPr id="8" name="Straight Arrow Connector 22">
            <a:extLst>
              <a:ext uri="{FF2B5EF4-FFF2-40B4-BE49-F238E27FC236}">
                <a16:creationId xmlns:a16="http://schemas.microsoft.com/office/drawing/2014/main" xmlns="" id="{78EF6AED-08E1-41C7-BFA5-FBD3D8C26C48}"/>
              </a:ext>
            </a:extLst>
          </p:cNvPr>
          <p:cNvCxnSpPr>
            <a:cxnSpLocks/>
          </p:cNvCxnSpPr>
          <p:nvPr/>
        </p:nvCxnSpPr>
        <p:spPr>
          <a:xfrm>
            <a:off x="3203848" y="980728"/>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22">
            <a:extLst>
              <a:ext uri="{FF2B5EF4-FFF2-40B4-BE49-F238E27FC236}">
                <a16:creationId xmlns:a16="http://schemas.microsoft.com/office/drawing/2014/main" xmlns="" id="{5597D3AD-2296-441B-8580-F7E387CBA4D9}"/>
              </a:ext>
            </a:extLst>
          </p:cNvPr>
          <p:cNvCxnSpPr>
            <a:cxnSpLocks/>
          </p:cNvCxnSpPr>
          <p:nvPr/>
        </p:nvCxnSpPr>
        <p:spPr>
          <a:xfrm>
            <a:off x="4572000" y="980728"/>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22">
            <a:extLst>
              <a:ext uri="{FF2B5EF4-FFF2-40B4-BE49-F238E27FC236}">
                <a16:creationId xmlns:a16="http://schemas.microsoft.com/office/drawing/2014/main" xmlns="" id="{A190D6C0-A75C-442A-A98E-F71B6BF62ED6}"/>
              </a:ext>
            </a:extLst>
          </p:cNvPr>
          <p:cNvCxnSpPr>
            <a:cxnSpLocks/>
          </p:cNvCxnSpPr>
          <p:nvPr/>
        </p:nvCxnSpPr>
        <p:spPr>
          <a:xfrm>
            <a:off x="1902718" y="2204864"/>
            <a:ext cx="2880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2">
            <a:extLst>
              <a:ext uri="{FF2B5EF4-FFF2-40B4-BE49-F238E27FC236}">
                <a16:creationId xmlns:a16="http://schemas.microsoft.com/office/drawing/2014/main" xmlns="" id="{45880388-F75A-4617-95D3-5F9AE73CDE15}"/>
              </a:ext>
            </a:extLst>
          </p:cNvPr>
          <p:cNvCxnSpPr>
            <a:cxnSpLocks/>
          </p:cNvCxnSpPr>
          <p:nvPr/>
        </p:nvCxnSpPr>
        <p:spPr>
          <a:xfrm>
            <a:off x="1902718" y="3573016"/>
            <a:ext cx="2880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53">
            <a:extLst>
              <a:ext uri="{FF2B5EF4-FFF2-40B4-BE49-F238E27FC236}">
                <a16:creationId xmlns:a16="http://schemas.microsoft.com/office/drawing/2014/main" xmlns="" id="{87671794-0DD5-47BE-B3AD-258426F5D835}"/>
              </a:ext>
            </a:extLst>
          </p:cNvPr>
          <p:cNvCxnSpPr>
            <a:cxnSpLocks/>
          </p:cNvCxnSpPr>
          <p:nvPr/>
        </p:nvCxnSpPr>
        <p:spPr>
          <a:xfrm>
            <a:off x="3059832" y="1844824"/>
            <a:ext cx="3024336" cy="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53">
            <a:extLst>
              <a:ext uri="{FF2B5EF4-FFF2-40B4-BE49-F238E27FC236}">
                <a16:creationId xmlns:a16="http://schemas.microsoft.com/office/drawing/2014/main" xmlns="" id="{6F40D8EF-4906-4535-8096-01867EBB2A06}"/>
              </a:ext>
            </a:extLst>
          </p:cNvPr>
          <p:cNvCxnSpPr>
            <a:cxnSpLocks/>
          </p:cNvCxnSpPr>
          <p:nvPr/>
        </p:nvCxnSpPr>
        <p:spPr>
          <a:xfrm>
            <a:off x="2982176" y="2060848"/>
            <a:ext cx="5648" cy="216024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13185" y="5957708"/>
            <a:ext cx="3517630" cy="276999"/>
          </a:xfrm>
          <a:prstGeom prst="rect">
            <a:avLst/>
          </a:prstGeom>
          <a:noFill/>
        </p:spPr>
        <p:txBody>
          <a:bodyPr wrap="none" rtlCol="0">
            <a:spAutoFit/>
          </a:bodyPr>
          <a:lstStyle/>
          <a:p>
            <a:r>
              <a:rPr lang="ru-RU" sz="1200" i="1" dirty="0" smtClean="0">
                <a:solidFill>
                  <a:srgbClr val="0000FF"/>
                </a:solidFill>
              </a:rPr>
              <a:t>Дальше презентация №2 из анализа местности.</a:t>
            </a:r>
            <a:endParaRPr lang="ru-RU" sz="1200" i="1" dirty="0">
              <a:solidFill>
                <a:srgbClr val="0000FF"/>
              </a:solidFill>
            </a:endParaRPr>
          </a:p>
        </p:txBody>
      </p:sp>
    </p:spTree>
    <p:extLst>
      <p:ext uri="{BB962C8B-B14F-4D97-AF65-F5344CB8AC3E}">
        <p14:creationId xmlns:p14="http://schemas.microsoft.com/office/powerpoint/2010/main" val="38880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Создание нового комплекта</a:t>
            </a:r>
          </a:p>
        </p:txBody>
      </p:sp>
      <p:sp>
        <p:nvSpPr>
          <p:cNvPr id="3" name="Content Placeholder 2"/>
          <p:cNvSpPr>
            <a:spLocks noGrp="1"/>
          </p:cNvSpPr>
          <p:nvPr>
            <p:ph idx="1"/>
          </p:nvPr>
        </p:nvSpPr>
        <p:spPr>
          <a:xfrm>
            <a:off x="467544" y="980728"/>
            <a:ext cx="8229600" cy="4392488"/>
          </a:xfrm>
        </p:spPr>
        <p:txBody>
          <a:bodyPr>
            <a:normAutofit/>
          </a:bodyPr>
          <a:lstStyle/>
          <a:p>
            <a:r>
              <a:rPr lang="en-US" sz="1800" dirty="0"/>
              <a:t>I</a:t>
            </a:r>
            <a:r>
              <a:rPr lang="ru-RU" sz="1800" dirty="0"/>
              <a:t> этап – формирование «технического задания»:</a:t>
            </a:r>
          </a:p>
          <a:p>
            <a:pPr lvl="1"/>
            <a:r>
              <a:rPr lang="ru-RU" sz="1400" dirty="0"/>
              <a:t>определение зоны поиска</a:t>
            </a:r>
          </a:p>
          <a:p>
            <a:pPr lvl="1"/>
            <a:r>
              <a:rPr lang="ru-RU" sz="1400" dirty="0"/>
              <a:t>определение шага сетки привязки</a:t>
            </a:r>
          </a:p>
          <a:p>
            <a:pPr lvl="1"/>
            <a:r>
              <a:rPr lang="ru-RU" sz="1400" dirty="0"/>
              <a:t>определение набора карт</a:t>
            </a:r>
          </a:p>
          <a:p>
            <a:pPr lvl="1"/>
            <a:r>
              <a:rPr lang="ru-RU" sz="1400" dirty="0"/>
              <a:t>выбор масштабов карт и спутникового снимка</a:t>
            </a:r>
          </a:p>
          <a:p>
            <a:pPr lvl="1"/>
            <a:r>
              <a:rPr lang="ru-RU" sz="1400" dirty="0"/>
              <a:t>выбор типа наложения на спутниковый снимок</a:t>
            </a:r>
          </a:p>
          <a:p>
            <a:pPr lvl="1"/>
            <a:r>
              <a:rPr lang="ru-RU" sz="1400" dirty="0"/>
              <a:t>принятие решения о включении в комплект дополнительной информации (вышки, итд.)</a:t>
            </a:r>
          </a:p>
          <a:p>
            <a:pPr lvl="1"/>
            <a:r>
              <a:rPr lang="ru-RU" sz="1400" dirty="0"/>
              <a:t>получение других данных (ориентировка, точка сбора)</a:t>
            </a:r>
          </a:p>
          <a:p>
            <a:pPr lvl="1"/>
            <a:r>
              <a:rPr lang="ru-RU" sz="1400" dirty="0"/>
              <a:t>выбор приоритетов (печать, заливка для навигаторов, файлы для ОЗИ)</a:t>
            </a:r>
          </a:p>
          <a:p>
            <a:r>
              <a:rPr lang="en-US" sz="1800" dirty="0"/>
              <a:t>II </a:t>
            </a:r>
            <a:r>
              <a:rPr lang="ru-RU" sz="1800" dirty="0"/>
              <a:t>этап – создание и публикация комплекта:</a:t>
            </a:r>
          </a:p>
          <a:p>
            <a:pPr lvl="1"/>
            <a:r>
              <a:rPr lang="ru-RU" sz="1400" dirty="0"/>
              <a:t>формирование «скелета» структуры комплекта, сохранение зоны в </a:t>
            </a:r>
            <a:r>
              <a:rPr lang="en-US" sz="1400" dirty="0"/>
              <a:t>HLG</a:t>
            </a:r>
          </a:p>
          <a:p>
            <a:pPr lvl="1"/>
            <a:r>
              <a:rPr lang="ru-RU" sz="1400" u="sng" dirty="0"/>
              <a:t>создание</a:t>
            </a:r>
            <a:r>
              <a:rPr lang="ru-RU" sz="1400" dirty="0"/>
              <a:t> каталога-заготовки на </a:t>
            </a:r>
            <a:r>
              <a:rPr lang="en-US" sz="1400" dirty="0">
                <a:solidFill>
                  <a:srgbClr val="0000FF"/>
                </a:solidFill>
              </a:rPr>
              <a:t>maps.lizaalert.ru</a:t>
            </a:r>
            <a:r>
              <a:rPr lang="en-US" sz="1400" dirty="0"/>
              <a:t>, </a:t>
            </a:r>
            <a:r>
              <a:rPr lang="ru-RU" sz="1400" u="sng" dirty="0"/>
              <a:t>передача</a:t>
            </a:r>
            <a:r>
              <a:rPr lang="ru-RU" sz="1400" dirty="0"/>
              <a:t> инфоргу ссылки на комплект</a:t>
            </a:r>
          </a:p>
          <a:p>
            <a:pPr lvl="1"/>
            <a:r>
              <a:rPr lang="ru-RU" sz="1400" dirty="0"/>
              <a:t>загрузка исходных данных и экспорт карт-заготовок для ОЗИ</a:t>
            </a:r>
          </a:p>
          <a:p>
            <a:pPr lvl="1"/>
            <a:r>
              <a:rPr lang="ru-RU" sz="1400" dirty="0"/>
              <a:t>генерация сетки привязки, </a:t>
            </a:r>
            <a:r>
              <a:rPr lang="ru-RU" sz="1400" u="sng" dirty="0"/>
              <a:t>выкладывание</a:t>
            </a:r>
            <a:r>
              <a:rPr lang="ru-RU" sz="1400" dirty="0"/>
              <a:t> архива </a:t>
            </a:r>
            <a:r>
              <a:rPr lang="en-US" sz="1400" dirty="0">
                <a:solidFill>
                  <a:srgbClr val="0000FF"/>
                </a:solidFill>
              </a:rPr>
              <a:t>3-Points.zip</a:t>
            </a:r>
          </a:p>
          <a:p>
            <a:pPr lvl="1"/>
            <a:r>
              <a:rPr lang="ru-RU" sz="1400" dirty="0"/>
              <a:t>генерация остальных файлов в разных форматах с их </a:t>
            </a:r>
            <a:r>
              <a:rPr lang="ru-RU" sz="1400" u="sng" dirty="0"/>
              <a:t>выкладыванием</a:t>
            </a:r>
            <a:r>
              <a:rPr lang="ru-RU" sz="1400" dirty="0"/>
              <a:t> по мере готовности</a:t>
            </a:r>
          </a:p>
          <a:p>
            <a:pPr lvl="1"/>
            <a:r>
              <a:rPr lang="ru-RU" sz="1400" u="sng" dirty="0"/>
              <a:t>нотификация о готовности</a:t>
            </a:r>
            <a:r>
              <a:rPr lang="ru-RU" sz="1400" dirty="0"/>
              <a:t> комплекта, регистрация комплекта на форуме («Карты на поиски»)</a:t>
            </a:r>
          </a:p>
          <a:p>
            <a:pPr marL="400050">
              <a:buFont typeface="Wingdings" panose="05000000000000000000" pitchFamily="2" charset="2"/>
              <a:buChar char="Ø"/>
            </a:pPr>
            <a:endParaRPr lang="ru-RU" sz="1800" dirty="0"/>
          </a:p>
        </p:txBody>
      </p:sp>
      <p:sp>
        <p:nvSpPr>
          <p:cNvPr id="4" name="TextBox 3"/>
          <p:cNvSpPr txBox="1"/>
          <p:nvPr/>
        </p:nvSpPr>
        <p:spPr>
          <a:xfrm>
            <a:off x="755576" y="5517232"/>
            <a:ext cx="1869101" cy="369332"/>
          </a:xfrm>
          <a:prstGeom prst="rect">
            <a:avLst/>
          </a:prstGeom>
          <a:noFill/>
          <a:ln w="6350">
            <a:solidFill>
              <a:schemeClr val="tx1"/>
            </a:solidFill>
          </a:ln>
        </p:spPr>
        <p:txBody>
          <a:bodyPr wrap="none" rtlCol="0">
            <a:spAutoFit/>
          </a:bodyPr>
          <a:lstStyle/>
          <a:p>
            <a:r>
              <a:rPr lang="ru-RU" dirty="0"/>
              <a:t>Координатор/ОД</a:t>
            </a:r>
          </a:p>
        </p:txBody>
      </p:sp>
      <p:sp>
        <p:nvSpPr>
          <p:cNvPr id="5" name="TextBox 4"/>
          <p:cNvSpPr txBox="1"/>
          <p:nvPr/>
        </p:nvSpPr>
        <p:spPr>
          <a:xfrm>
            <a:off x="3333807" y="5517232"/>
            <a:ext cx="923651" cy="369332"/>
          </a:xfrm>
          <a:prstGeom prst="rect">
            <a:avLst/>
          </a:prstGeom>
          <a:noFill/>
          <a:ln w="6350">
            <a:solidFill>
              <a:schemeClr val="tx1"/>
            </a:solidFill>
          </a:ln>
        </p:spPr>
        <p:txBody>
          <a:bodyPr wrap="none" rtlCol="0">
            <a:spAutoFit/>
          </a:bodyPr>
          <a:lstStyle/>
          <a:p>
            <a:r>
              <a:rPr lang="ru-RU" dirty="0"/>
              <a:t>Инфорг</a:t>
            </a:r>
          </a:p>
        </p:txBody>
      </p:sp>
      <p:sp>
        <p:nvSpPr>
          <p:cNvPr id="6" name="TextBox 5"/>
          <p:cNvSpPr txBox="1"/>
          <p:nvPr/>
        </p:nvSpPr>
        <p:spPr>
          <a:xfrm>
            <a:off x="2344884" y="6237312"/>
            <a:ext cx="1207125" cy="369332"/>
          </a:xfrm>
          <a:prstGeom prst="rect">
            <a:avLst/>
          </a:prstGeom>
          <a:noFill/>
          <a:ln w="6350">
            <a:solidFill>
              <a:schemeClr val="tx1"/>
            </a:solidFill>
          </a:ln>
        </p:spPr>
        <p:txBody>
          <a:bodyPr wrap="none" rtlCol="0">
            <a:spAutoFit/>
          </a:bodyPr>
          <a:lstStyle/>
          <a:p>
            <a:r>
              <a:rPr lang="ru-RU" dirty="0"/>
              <a:t>Картограф</a:t>
            </a:r>
          </a:p>
        </p:txBody>
      </p:sp>
      <p:cxnSp>
        <p:nvCxnSpPr>
          <p:cNvPr id="7" name="Straight Arrow Connector 6"/>
          <p:cNvCxnSpPr>
            <a:stCxn id="4" idx="3"/>
            <a:endCxn id="5" idx="1"/>
          </p:cNvCxnSpPr>
          <p:nvPr/>
        </p:nvCxnSpPr>
        <p:spPr>
          <a:xfrm>
            <a:off x="2624677" y="5701898"/>
            <a:ext cx="709130" cy="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a:endCxn id="6" idx="0"/>
          </p:cNvCxnSpPr>
          <p:nvPr/>
        </p:nvCxnSpPr>
        <p:spPr>
          <a:xfrm>
            <a:off x="1690127" y="5886564"/>
            <a:ext cx="1258320" cy="350748"/>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0"/>
            <a:endCxn id="5" idx="2"/>
          </p:cNvCxnSpPr>
          <p:nvPr/>
        </p:nvCxnSpPr>
        <p:spPr>
          <a:xfrm flipV="1">
            <a:off x="2948447" y="5886564"/>
            <a:ext cx="847186" cy="350748"/>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49617" y="5520202"/>
            <a:ext cx="1869101" cy="369332"/>
          </a:xfrm>
          <a:prstGeom prst="rect">
            <a:avLst/>
          </a:prstGeom>
          <a:noFill/>
          <a:ln w="6350">
            <a:solidFill>
              <a:schemeClr val="tx1"/>
            </a:solidFill>
          </a:ln>
        </p:spPr>
        <p:txBody>
          <a:bodyPr wrap="none" rtlCol="0">
            <a:spAutoFit/>
          </a:bodyPr>
          <a:lstStyle/>
          <a:p>
            <a:r>
              <a:rPr lang="ru-RU" dirty="0"/>
              <a:t>Координатор/ОД</a:t>
            </a:r>
          </a:p>
        </p:txBody>
      </p:sp>
      <p:sp>
        <p:nvSpPr>
          <p:cNvPr id="21" name="TextBox 20"/>
          <p:cNvSpPr txBox="1"/>
          <p:nvPr/>
        </p:nvSpPr>
        <p:spPr>
          <a:xfrm>
            <a:off x="7597889" y="5520202"/>
            <a:ext cx="923651" cy="369332"/>
          </a:xfrm>
          <a:prstGeom prst="rect">
            <a:avLst/>
          </a:prstGeom>
          <a:noFill/>
          <a:ln w="6350">
            <a:solidFill>
              <a:schemeClr val="tx1"/>
            </a:solidFill>
          </a:ln>
        </p:spPr>
        <p:txBody>
          <a:bodyPr wrap="none" rtlCol="0">
            <a:spAutoFit/>
          </a:bodyPr>
          <a:lstStyle/>
          <a:p>
            <a:r>
              <a:rPr lang="ru-RU" dirty="0"/>
              <a:t>Инфорг</a:t>
            </a:r>
          </a:p>
        </p:txBody>
      </p:sp>
      <p:sp>
        <p:nvSpPr>
          <p:cNvPr id="22" name="TextBox 21"/>
          <p:cNvSpPr txBox="1"/>
          <p:nvPr/>
        </p:nvSpPr>
        <p:spPr>
          <a:xfrm>
            <a:off x="6608966" y="6240282"/>
            <a:ext cx="1207125" cy="369332"/>
          </a:xfrm>
          <a:prstGeom prst="rect">
            <a:avLst/>
          </a:prstGeom>
          <a:noFill/>
          <a:ln w="6350">
            <a:solidFill>
              <a:schemeClr val="tx1"/>
            </a:solidFill>
          </a:ln>
        </p:spPr>
        <p:txBody>
          <a:bodyPr wrap="none" rtlCol="0">
            <a:spAutoFit/>
          </a:bodyPr>
          <a:lstStyle/>
          <a:p>
            <a:r>
              <a:rPr lang="ru-RU" dirty="0"/>
              <a:t>Картограф</a:t>
            </a:r>
          </a:p>
        </p:txBody>
      </p:sp>
      <p:cxnSp>
        <p:nvCxnSpPr>
          <p:cNvPr id="23" name="Straight Arrow Connector 22"/>
          <p:cNvCxnSpPr>
            <a:stCxn id="20" idx="3"/>
            <a:endCxn id="21" idx="1"/>
          </p:cNvCxnSpPr>
          <p:nvPr/>
        </p:nvCxnSpPr>
        <p:spPr>
          <a:xfrm>
            <a:off x="7018718" y="5704868"/>
            <a:ext cx="579171" cy="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0"/>
            <a:endCxn id="21" idx="2"/>
          </p:cNvCxnSpPr>
          <p:nvPr/>
        </p:nvCxnSpPr>
        <p:spPr>
          <a:xfrm flipV="1">
            <a:off x="7212529" y="5889534"/>
            <a:ext cx="847186" cy="350748"/>
          </a:xfrm>
          <a:prstGeom prst="straightConnector1">
            <a:avLst/>
          </a:prstGeom>
          <a:ln w="1905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58766" y="6240282"/>
            <a:ext cx="731359" cy="369332"/>
          </a:xfrm>
          <a:prstGeom prst="rect">
            <a:avLst/>
          </a:prstGeom>
          <a:noFill/>
        </p:spPr>
        <p:txBody>
          <a:bodyPr wrap="square" rtlCol="0">
            <a:spAutoFit/>
          </a:bodyPr>
          <a:lstStyle/>
          <a:p>
            <a:r>
              <a:rPr lang="en-US" dirty="0"/>
              <a:t>I</a:t>
            </a:r>
            <a:r>
              <a:rPr lang="ru-RU" dirty="0"/>
              <a:t> этап</a:t>
            </a:r>
          </a:p>
        </p:txBody>
      </p:sp>
      <p:sp>
        <p:nvSpPr>
          <p:cNvPr id="32" name="TextBox 31"/>
          <p:cNvSpPr txBox="1"/>
          <p:nvPr/>
        </p:nvSpPr>
        <p:spPr>
          <a:xfrm>
            <a:off x="5436096" y="6200887"/>
            <a:ext cx="792088" cy="369332"/>
          </a:xfrm>
          <a:prstGeom prst="rect">
            <a:avLst/>
          </a:prstGeom>
          <a:noFill/>
        </p:spPr>
        <p:txBody>
          <a:bodyPr wrap="square" rtlCol="0">
            <a:spAutoFit/>
          </a:bodyPr>
          <a:lstStyle/>
          <a:p>
            <a:r>
              <a:rPr lang="en-US" dirty="0"/>
              <a:t>II</a:t>
            </a:r>
            <a:r>
              <a:rPr lang="ru-RU" dirty="0"/>
              <a:t> этап</a:t>
            </a:r>
          </a:p>
        </p:txBody>
      </p:sp>
    </p:spTree>
    <p:extLst>
      <p:ext uri="{BB962C8B-B14F-4D97-AF65-F5344CB8AC3E}">
        <p14:creationId xmlns:p14="http://schemas.microsoft.com/office/powerpoint/2010/main" val="3408991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a:t>I </a:t>
            </a:r>
            <a:r>
              <a:rPr lang="ru-RU" sz="2800" dirty="0"/>
              <a:t>Этап. Зачем картограф задает вопросы?</a:t>
            </a:r>
          </a:p>
        </p:txBody>
      </p:sp>
      <p:sp>
        <p:nvSpPr>
          <p:cNvPr id="3" name="Content Placeholder 2"/>
          <p:cNvSpPr>
            <a:spLocks noGrp="1"/>
          </p:cNvSpPr>
          <p:nvPr>
            <p:ph idx="1"/>
          </p:nvPr>
        </p:nvSpPr>
        <p:spPr>
          <a:xfrm>
            <a:off x="467544" y="980728"/>
            <a:ext cx="8229600" cy="3528392"/>
          </a:xfrm>
        </p:spPr>
        <p:txBody>
          <a:bodyPr>
            <a:normAutofit/>
          </a:bodyPr>
          <a:lstStyle/>
          <a:p>
            <a:r>
              <a:rPr lang="ru-RU" sz="1800" dirty="0"/>
              <a:t>Странные вопросы картографа:</a:t>
            </a:r>
          </a:p>
          <a:p>
            <a:pPr lvl="1"/>
            <a:r>
              <a:rPr lang="ru-RU" sz="1400" dirty="0">
                <a:solidFill>
                  <a:srgbClr val="0000FF"/>
                </a:solidFill>
              </a:rPr>
              <a:t>«Дайте вводные»</a:t>
            </a:r>
            <a:r>
              <a:rPr lang="ru-RU" sz="1400" dirty="0"/>
              <a:t>. Основное на первом этапе – определение зоны поиска. Зона может быть жестко задана координатором (</a:t>
            </a:r>
            <a:r>
              <a:rPr lang="en-US" sz="1400" dirty="0"/>
              <a:t>HLG, </a:t>
            </a:r>
            <a:r>
              <a:rPr lang="ru-RU" sz="1400" dirty="0"/>
              <a:t>картинка, описание), но если есть хотя бы небольшие сомнения, то лучше привлечь картографа (опыт). Для определения зоны нужен максимум информации о потеряшке (что реально нужно? как с защитой информации?).</a:t>
            </a:r>
          </a:p>
          <a:p>
            <a:pPr lvl="1"/>
            <a:r>
              <a:rPr lang="ru-RU" sz="1400" dirty="0" smtClean="0">
                <a:solidFill>
                  <a:srgbClr val="0000FF"/>
                </a:solidFill>
              </a:rPr>
              <a:t>«</a:t>
            </a:r>
            <a:r>
              <a:rPr lang="ru-RU" sz="1400" dirty="0">
                <a:solidFill>
                  <a:srgbClr val="0000FF"/>
                </a:solidFill>
              </a:rPr>
              <a:t>Точка сбора».</a:t>
            </a:r>
            <a:r>
              <a:rPr lang="ru-RU" sz="1400" dirty="0"/>
              <a:t> Для файла </a:t>
            </a:r>
            <a:r>
              <a:rPr lang="en-US" sz="1400" dirty="0"/>
              <a:t>2-Coordinates.txt </a:t>
            </a:r>
            <a:r>
              <a:rPr lang="ru-RU" sz="1400" dirty="0"/>
              <a:t>и для темы (стандартный вид в трех форматах).</a:t>
            </a:r>
          </a:p>
          <a:p>
            <a:pPr lvl="1"/>
            <a:r>
              <a:rPr lang="ru-RU" sz="1400" dirty="0">
                <a:solidFill>
                  <a:srgbClr val="0000FF"/>
                </a:solidFill>
              </a:rPr>
              <a:t>«Поисковая тема»</a:t>
            </a:r>
            <a:r>
              <a:rPr lang="ru-RU" sz="1400" dirty="0"/>
              <a:t>. Может дать информацию по предыдущим двум пунктам.</a:t>
            </a:r>
          </a:p>
          <a:p>
            <a:pPr marL="400050"/>
            <a:r>
              <a:rPr lang="ru-RU" sz="1800" dirty="0"/>
              <a:t>Другие вопросы, которые могут возникнуть:</a:t>
            </a:r>
          </a:p>
          <a:p>
            <a:pPr marL="800100" lvl="1"/>
            <a:r>
              <a:rPr lang="ru-RU" sz="1400" dirty="0"/>
              <a:t>с</a:t>
            </a:r>
            <a:r>
              <a:rPr lang="ru-RU" sz="1400" dirty="0" smtClean="0"/>
              <a:t>рочность</a:t>
            </a:r>
          </a:p>
          <a:p>
            <a:pPr marL="800100" lvl="1"/>
            <a:r>
              <a:rPr lang="ru-RU" sz="1400" dirty="0" smtClean="0"/>
              <a:t>пожелания </a:t>
            </a:r>
            <a:r>
              <a:rPr lang="ru-RU" sz="1400" dirty="0"/>
              <a:t>по набору карт (Яндекс для смешанного поиска, обзорная на большую зону);</a:t>
            </a:r>
          </a:p>
          <a:p>
            <a:pPr marL="800100" lvl="1"/>
            <a:r>
              <a:rPr lang="ru-RU" sz="1400" dirty="0"/>
              <a:t>приоритеты (что в начале, что потом). Обычный порядок: 3 архив, печать, заливка для навика, файлы для ОЗИ;</a:t>
            </a:r>
          </a:p>
          <a:p>
            <a:pPr marL="800100" lvl="1"/>
            <a:r>
              <a:rPr lang="ru-RU" sz="1400" dirty="0"/>
              <a:t>иное</a:t>
            </a:r>
            <a:r>
              <a:rPr lang="ru-RU" sz="1400" dirty="0" smtClean="0"/>
              <a:t>.</a:t>
            </a:r>
            <a:endParaRPr lang="ru-RU" sz="1400" dirty="0"/>
          </a:p>
        </p:txBody>
      </p:sp>
      <p:pic>
        <p:nvPicPr>
          <p:cNvPr id="1026" name="Picture 2" descr="http://fresh.org.ua/upload/news_foto/135866_131982_400_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653136"/>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3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ru-RU" sz="2800" dirty="0"/>
              <a:t>Принципы определения зоны поиска</a:t>
            </a:r>
          </a:p>
        </p:txBody>
      </p:sp>
      <p:sp>
        <p:nvSpPr>
          <p:cNvPr id="3" name="Content Placeholder 2"/>
          <p:cNvSpPr>
            <a:spLocks noGrp="1"/>
          </p:cNvSpPr>
          <p:nvPr>
            <p:ph idx="1"/>
          </p:nvPr>
        </p:nvSpPr>
        <p:spPr>
          <a:xfrm>
            <a:off x="467544" y="980728"/>
            <a:ext cx="8229600" cy="4752528"/>
          </a:xfrm>
        </p:spPr>
        <p:txBody>
          <a:bodyPr>
            <a:normAutofit/>
          </a:bodyPr>
          <a:lstStyle/>
          <a:p>
            <a:r>
              <a:rPr lang="ru-RU" sz="1800" dirty="0"/>
              <a:t>Зона должна быть «не мала, не велика».</a:t>
            </a:r>
          </a:p>
          <a:p>
            <a:pPr lvl="1"/>
            <a:r>
              <a:rPr lang="ru-RU" sz="1400" dirty="0"/>
              <a:t>Размер зоны влияет на допустимый и предпочтительный шаг сетки привязки, на масштаб карт и разрешение спутникового снимка, на размер комплекта в мегабайтах.</a:t>
            </a:r>
          </a:p>
          <a:p>
            <a:pPr lvl="1"/>
            <a:r>
              <a:rPr lang="ru-RU" sz="1400" dirty="0"/>
              <a:t>Слишком маленькая зона – риск необходимости заказа нового комплекта при небольших изменениях по вводным в процессе поиска (возможно, без совместимости по сетке привязки). Не всегда получается выигрыш с точки зрения подробности (доступные карты ГГЦ</a:t>
            </a:r>
            <a:r>
              <a:rPr lang="en-US" sz="1400" dirty="0"/>
              <a:t> </a:t>
            </a:r>
            <a:r>
              <a:rPr lang="ru-RU" sz="1400" dirty="0"/>
              <a:t>до 1см : 250м, спутниковый снимок – </a:t>
            </a:r>
            <a:r>
              <a:rPr lang="en-US" sz="1400" dirty="0"/>
              <a:t>z17</a:t>
            </a:r>
            <a:r>
              <a:rPr lang="ru-RU" sz="1400" dirty="0"/>
              <a:t>, иногда </a:t>
            </a:r>
            <a:r>
              <a:rPr lang="en-US" sz="1400" dirty="0"/>
              <a:t>z18</a:t>
            </a:r>
            <a:r>
              <a:rPr lang="ru-RU" sz="1400" dirty="0"/>
              <a:t>)</a:t>
            </a:r>
            <a:r>
              <a:rPr lang="en-US" sz="1400" dirty="0"/>
              <a:t>.</a:t>
            </a:r>
            <a:endParaRPr lang="ru-RU" sz="1400" dirty="0"/>
          </a:p>
          <a:p>
            <a:pPr lvl="1"/>
            <a:r>
              <a:rPr lang="ru-RU" sz="1400" dirty="0"/>
              <a:t>Слишком большая зона – вынужденный переход на меньшие масштабы карт и разрешение спутникового снимка (объем файлов и время обработки при создании комплекта), отказ от 500м сетки привязки в пользу 1км (количество букв и общее количество точек).</a:t>
            </a:r>
          </a:p>
          <a:p>
            <a:pPr lvl="1"/>
            <a:r>
              <a:rPr lang="ru-RU" sz="1400" dirty="0"/>
              <a:t>Максимально-оптимальная зона под 500м сетку, ГГЦ 250м и спутник </a:t>
            </a:r>
            <a:r>
              <a:rPr lang="en-US" sz="1400" dirty="0"/>
              <a:t>z17</a:t>
            </a:r>
            <a:r>
              <a:rPr lang="ru-RU" sz="1400" dirty="0"/>
              <a:t>: </a:t>
            </a:r>
            <a:r>
              <a:rPr lang="ru-RU" sz="1400" u="sng" dirty="0"/>
              <a:t>12-13 км в ширину</a:t>
            </a:r>
            <a:r>
              <a:rPr lang="ru-RU" sz="1400" dirty="0"/>
              <a:t>.</a:t>
            </a:r>
          </a:p>
          <a:p>
            <a:pPr marL="400050"/>
            <a:r>
              <a:rPr lang="ru-RU" sz="1800" dirty="0"/>
              <a:t>Факторы, влияющие на определение центра и границ зоны:</a:t>
            </a:r>
          </a:p>
          <a:p>
            <a:pPr marL="800100" lvl="1"/>
            <a:r>
              <a:rPr lang="ru-RU" sz="1400" dirty="0"/>
              <a:t>ограничители – линейные ориентиры;</a:t>
            </a:r>
          </a:p>
          <a:p>
            <a:pPr marL="800100" lvl="1"/>
            <a:r>
              <a:rPr lang="ru-RU" sz="1400" dirty="0"/>
              <a:t>физическое и психическое состояние потеряшки;</a:t>
            </a:r>
          </a:p>
          <a:p>
            <a:pPr marL="800100" lvl="1"/>
            <a:r>
              <a:rPr lang="ru-RU" sz="1400" dirty="0"/>
              <a:t>информация о точке входа, точках привязки, сведения по текущей локализации;</a:t>
            </a:r>
          </a:p>
          <a:p>
            <a:pPr marL="800100" lvl="1"/>
            <a:r>
              <a:rPr lang="ru-RU" sz="1400" dirty="0"/>
              <a:t>история предыдущих потерь;</a:t>
            </a:r>
          </a:p>
          <a:p>
            <a:pPr marL="800100" lvl="1"/>
            <a:r>
              <a:rPr lang="ru-RU" sz="1400" dirty="0"/>
              <a:t>какие задачи планируется закрывать с помощью комплекта карт.</a:t>
            </a:r>
          </a:p>
          <a:p>
            <a:pPr marL="400050"/>
            <a:r>
              <a:rPr lang="ru-RU" sz="1800" dirty="0"/>
              <a:t>Форма зоны может оптимизироваться под печать (прямоугольник)</a:t>
            </a:r>
          </a:p>
          <a:p>
            <a:pPr marL="800100" lvl="1"/>
            <a:endParaRPr lang="ru-RU" sz="1400" dirty="0"/>
          </a:p>
        </p:txBody>
      </p:sp>
    </p:spTree>
    <p:extLst>
      <p:ext uri="{BB962C8B-B14F-4D97-AF65-F5344CB8AC3E}">
        <p14:creationId xmlns:p14="http://schemas.microsoft.com/office/powerpoint/2010/main" val="155932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a:t>II </a:t>
            </a:r>
            <a:r>
              <a:rPr lang="ru-RU" sz="2800" dirty="0"/>
              <a:t>Этап. Создание комплекта</a:t>
            </a:r>
          </a:p>
        </p:txBody>
      </p:sp>
      <p:sp>
        <p:nvSpPr>
          <p:cNvPr id="3" name="Content Placeholder 2"/>
          <p:cNvSpPr>
            <a:spLocks noGrp="1"/>
          </p:cNvSpPr>
          <p:nvPr>
            <p:ph idx="1"/>
          </p:nvPr>
        </p:nvSpPr>
        <p:spPr>
          <a:xfrm>
            <a:off x="467544" y="980728"/>
            <a:ext cx="8229600" cy="4464496"/>
          </a:xfrm>
        </p:spPr>
        <p:txBody>
          <a:bodyPr>
            <a:normAutofit/>
          </a:bodyPr>
          <a:lstStyle/>
          <a:p>
            <a:r>
              <a:rPr lang="ru-RU" sz="1800" dirty="0"/>
              <a:t>Основные инструменты:</a:t>
            </a:r>
          </a:p>
          <a:p>
            <a:pPr lvl="1"/>
            <a:r>
              <a:rPr lang="en-US" sz="1400" i="1" dirty="0" err="1"/>
              <a:t>SASPlanet</a:t>
            </a:r>
            <a:r>
              <a:rPr lang="ru-RU" sz="1400" i="1" dirty="0"/>
              <a:t>.</a:t>
            </a:r>
            <a:r>
              <a:rPr lang="en-US" sz="1400" dirty="0"/>
              <a:t> </a:t>
            </a:r>
            <a:r>
              <a:rPr lang="ru-RU" sz="1400" dirty="0"/>
              <a:t>Задание зоны, загрузка из источников карт и спутниковых снимков, экспорт в </a:t>
            </a:r>
            <a:r>
              <a:rPr lang="en-US" sz="1400" dirty="0"/>
              <a:t>PNG </a:t>
            </a:r>
            <a:r>
              <a:rPr lang="ru-RU" sz="1400" dirty="0"/>
              <a:t>с привязкой для ОЗИ.</a:t>
            </a:r>
          </a:p>
          <a:p>
            <a:pPr lvl="1"/>
            <a:r>
              <a:rPr lang="en-US" sz="1400" i="1" dirty="0" err="1"/>
              <a:t>Grid_main</a:t>
            </a:r>
            <a:r>
              <a:rPr lang="en-US" sz="1400" dirty="0"/>
              <a:t>. </a:t>
            </a:r>
            <a:r>
              <a:rPr lang="ru-RU" sz="1400" dirty="0"/>
              <a:t>Генерация сетки привязки.</a:t>
            </a:r>
          </a:p>
          <a:p>
            <a:pPr lvl="1"/>
            <a:r>
              <a:rPr lang="en-US" sz="1400" i="1" dirty="0"/>
              <a:t>Wiki2Wpt . </a:t>
            </a:r>
            <a:r>
              <a:rPr lang="ru-RU" sz="1400" dirty="0"/>
              <a:t>Для формирования файлов, содержащих дополнительные точки.</a:t>
            </a:r>
            <a:endParaRPr lang="en-US" sz="1400" i="1" dirty="0"/>
          </a:p>
          <a:p>
            <a:pPr lvl="1"/>
            <a:r>
              <a:rPr lang="en-US" sz="1400" i="1" dirty="0" err="1"/>
              <a:t>FastStoneImageViewer</a:t>
            </a:r>
            <a:r>
              <a:rPr lang="en-US" sz="1400" dirty="0"/>
              <a:t> </a:t>
            </a:r>
            <a:r>
              <a:rPr lang="ru-RU" sz="1400" dirty="0"/>
              <a:t>или</a:t>
            </a:r>
            <a:r>
              <a:rPr lang="en-US" sz="1400" dirty="0"/>
              <a:t> </a:t>
            </a:r>
            <a:r>
              <a:rPr lang="ru-RU" sz="1400" dirty="0"/>
              <a:t>графический редактор. Для обработки спутникового снимка.</a:t>
            </a:r>
            <a:endParaRPr lang="en-US" sz="1400" dirty="0"/>
          </a:p>
          <a:p>
            <a:pPr lvl="1"/>
            <a:r>
              <a:rPr lang="en-US" sz="1400" i="1" dirty="0"/>
              <a:t>OZI Explorer</a:t>
            </a:r>
            <a:r>
              <a:rPr lang="en-US" sz="1400" dirty="0"/>
              <a:t> – </a:t>
            </a:r>
            <a:r>
              <a:rPr lang="ru-RU" sz="1400" dirty="0"/>
              <a:t>печать в </a:t>
            </a:r>
            <a:r>
              <a:rPr lang="en-US" sz="1400" dirty="0"/>
              <a:t>PDF (</a:t>
            </a:r>
            <a:r>
              <a:rPr lang="ru-RU" sz="1400" dirty="0"/>
              <a:t>с использованием специальных драйверов печати</a:t>
            </a:r>
            <a:r>
              <a:rPr lang="en-US" sz="1400" dirty="0"/>
              <a:t>)</a:t>
            </a:r>
            <a:r>
              <a:rPr lang="ru-RU" sz="1400" dirty="0"/>
              <a:t>.</a:t>
            </a:r>
          </a:p>
          <a:p>
            <a:pPr lvl="1"/>
            <a:r>
              <a:rPr lang="en-US" sz="1400" i="1" dirty="0"/>
              <a:t>Global Mapper</a:t>
            </a:r>
            <a:r>
              <a:rPr lang="en-US" sz="1400" dirty="0"/>
              <a:t> – </a:t>
            </a:r>
            <a:r>
              <a:rPr lang="ru-RU" sz="1400" dirty="0"/>
              <a:t>вывод в </a:t>
            </a:r>
            <a:r>
              <a:rPr lang="en-US" sz="1400" dirty="0"/>
              <a:t>KMZ </a:t>
            </a:r>
            <a:r>
              <a:rPr lang="ru-RU" sz="1400" dirty="0"/>
              <a:t>и </a:t>
            </a:r>
            <a:r>
              <a:rPr lang="en-US" sz="1400" dirty="0"/>
              <a:t>JNX </a:t>
            </a:r>
            <a:r>
              <a:rPr lang="ru-RU" sz="1400" dirty="0"/>
              <a:t>для навигатора; также используется для ручной «склейки», если нет источника в </a:t>
            </a:r>
            <a:r>
              <a:rPr lang="en-US" sz="1400" i="1" dirty="0" err="1"/>
              <a:t>SASPlanet</a:t>
            </a:r>
            <a:r>
              <a:rPr lang="en-US" sz="1400" dirty="0"/>
              <a:t>.</a:t>
            </a:r>
          </a:p>
          <a:p>
            <a:pPr lvl="1"/>
            <a:r>
              <a:rPr lang="en-US" sz="1400" i="1" dirty="0"/>
              <a:t>Img2ozf</a:t>
            </a:r>
            <a:r>
              <a:rPr lang="en-US" sz="1400" dirty="0"/>
              <a:t> </a:t>
            </a:r>
            <a:r>
              <a:rPr lang="ru-RU" sz="1400" dirty="0"/>
              <a:t>– конвертация в формат </a:t>
            </a:r>
            <a:r>
              <a:rPr lang="en-US" sz="1400" dirty="0"/>
              <a:t>OZF2 </a:t>
            </a:r>
            <a:r>
              <a:rPr lang="ru-RU" sz="1400" dirty="0"/>
              <a:t>для </a:t>
            </a:r>
            <a:r>
              <a:rPr lang="en-US" sz="1400" dirty="0"/>
              <a:t>OZI/</a:t>
            </a:r>
            <a:r>
              <a:rPr lang="en-US" sz="1400" dirty="0" err="1"/>
              <a:t>Androzik</a:t>
            </a:r>
            <a:r>
              <a:rPr lang="en-US" sz="1400" dirty="0"/>
              <a:t>.</a:t>
            </a:r>
            <a:endParaRPr lang="ru-RU" sz="1400" dirty="0"/>
          </a:p>
          <a:p>
            <a:pPr lvl="1"/>
            <a:r>
              <a:rPr lang="ru-RU" sz="1400" dirty="0"/>
              <a:t>Различные средства автоматизации.</a:t>
            </a:r>
          </a:p>
          <a:p>
            <a:pPr marL="400050"/>
            <a:r>
              <a:rPr lang="ru-RU" sz="1800" dirty="0"/>
              <a:t>Время создания комплекта: от 30 минут до 2-3 часов и более:</a:t>
            </a:r>
          </a:p>
          <a:p>
            <a:pPr marL="800100" lvl="1"/>
            <a:r>
              <a:rPr lang="ru-RU" sz="1400" dirty="0"/>
              <a:t>размер обрабатываемых файлов;</a:t>
            </a:r>
          </a:p>
          <a:p>
            <a:pPr marL="800100" lvl="1"/>
            <a:r>
              <a:rPr lang="ru-RU" sz="1400" dirty="0"/>
              <a:t>качество Интернета;</a:t>
            </a:r>
          </a:p>
          <a:p>
            <a:pPr marL="800100" lvl="1"/>
            <a:r>
              <a:rPr lang="ru-RU" sz="1400" dirty="0"/>
              <a:t>объем «китайской» ручной работы (скачивание из Интернета листов топокарты и ручная склейка, хитрая обработка спутникового снимка, ручная установка точек вышек, итд.).</a:t>
            </a:r>
          </a:p>
          <a:p>
            <a:pPr marL="800100" lvl="1"/>
            <a:endParaRPr lang="ru-RU" sz="1400" dirty="0"/>
          </a:p>
          <a:p>
            <a:pPr marL="800100" lvl="1"/>
            <a:endParaRPr lang="ru-RU" sz="1400" dirty="0"/>
          </a:p>
        </p:txBody>
      </p:sp>
    </p:spTree>
    <p:extLst>
      <p:ext uri="{BB962C8B-B14F-4D97-AF65-F5344CB8AC3E}">
        <p14:creationId xmlns:p14="http://schemas.microsoft.com/office/powerpoint/2010/main" val="211861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TotalTime>
  <Words>3018</Words>
  <Application>Microsoft Office PowerPoint</Application>
  <PresentationFormat>On-screen Show (4:3)</PresentationFormat>
  <Paragraphs>256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Инфоргам</vt:lpstr>
      <vt:lpstr>Роли картографов</vt:lpstr>
      <vt:lpstr>Задачи картографа</vt:lpstr>
      <vt:lpstr>Структура комплекта карт</vt:lpstr>
      <vt:lpstr>Сетка привязки</vt:lpstr>
      <vt:lpstr>Создание нового комплекта</vt:lpstr>
      <vt:lpstr>I Этап. Зачем картограф задает вопросы?</vt:lpstr>
      <vt:lpstr>Принципы определения зоны поиска</vt:lpstr>
      <vt:lpstr>II Этап. Создание комплекта</vt:lpstr>
      <vt:lpstr>Про печать</vt:lpstr>
      <vt:lpstr>Принципы заказа карт</vt:lpstr>
      <vt:lpstr>Алгоритм заказа карт</vt:lpstr>
      <vt:lpstr>Бот заказа комплекта карт</vt:lpstr>
      <vt:lpstr>Комплект готов – что дальше?</vt:lpstr>
      <vt:lpstr>Повторное использование готовых комплектов</vt:lpstr>
      <vt:lpstr>Другие задачи картографа</vt:lpstr>
      <vt:lpstr>Дежурный картограф</vt:lpstr>
      <vt:lpstr>Взаимодействие с Оперативным Картографом</vt:lpstr>
      <vt:lpstr>Онлайн-сервис отображения треков и точек</vt:lpstr>
      <vt:lpstr>Приложение</vt:lpstr>
      <vt:lpstr>Форматы координат</vt:lpstr>
      <vt:lpstr>Конвертеры координат.</vt:lpstr>
      <vt:lpstr>Как узнать адрес населенного пункта?</vt:lpstr>
      <vt:lpstr>Построение маршрутов с помощью Яндекс.Карт</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Немного об ...</dc:title>
  <dc:creator>fns</dc:creator>
  <cp:lastModifiedBy>vbudkin</cp:lastModifiedBy>
  <cp:revision>386</cp:revision>
  <dcterms:created xsi:type="dcterms:W3CDTF">2017-02-11T14:30:02Z</dcterms:created>
  <dcterms:modified xsi:type="dcterms:W3CDTF">2025-11-16T08:29:14Z</dcterms:modified>
</cp:coreProperties>
</file>